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72" r:id="rId4"/>
    <p:sldId id="258" r:id="rId5"/>
    <p:sldId id="281" r:id="rId6"/>
    <p:sldId id="264" r:id="rId7"/>
    <p:sldId id="269" r:id="rId8"/>
    <p:sldId id="277" r:id="rId9"/>
    <p:sldId id="279" r:id="rId10"/>
    <p:sldId id="289" r:id="rId11"/>
    <p:sldId id="280" r:id="rId12"/>
    <p:sldId id="282" r:id="rId13"/>
    <p:sldId id="284" r:id="rId14"/>
    <p:sldId id="285" r:id="rId15"/>
    <p:sldId id="290" r:id="rId16"/>
    <p:sldId id="286" r:id="rId17"/>
    <p:sldId id="288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342" y="7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dirty="0" smtClean="0"/>
              <a:t>Latvijas</a:t>
            </a:r>
            <a:r>
              <a:rPr lang="lv-LV" baseline="0" dirty="0" smtClean="0"/>
              <a:t> tūristi</a:t>
            </a:r>
            <a:endParaRPr lang="en-US" dirty="0"/>
          </a:p>
        </c:rich>
      </c:tx>
      <c:layout>
        <c:manualLayout>
          <c:xMode val="edge"/>
          <c:yMode val="edge"/>
          <c:x val="0.5174515391135026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lv-LV" smtClean="0"/>
                      <a:t>ģimenes</a:t>
                    </a:r>
                    <a:r>
                      <a:rPr lang="en-US" smtClean="0"/>
                      <a:t>.</a:t>
                    </a:r>
                    <a:r>
                      <a:rPr lang="en-US"/>
                      <a:t>
</a:t>
                    </a:r>
                    <a:r>
                      <a:rPr lang="lv-LV" smtClean="0"/>
                      <a:t>66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lv-LV" dirty="0" smtClean="0"/>
                      <a:t>Radi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</a:t>
                    </a:r>
                    <a:r>
                      <a:rPr lang="lv-LV" dirty="0" smtClean="0"/>
                      <a:t>4-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lv-LV" smtClean="0"/>
                      <a:t>individuāļi</a:t>
                    </a:r>
                    <a:r>
                      <a:rPr lang="en-US"/>
                      <a:t>
</a:t>
                    </a:r>
                    <a:r>
                      <a:rPr lang="en-US" dirty="0"/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lv-LV" smtClean="0"/>
                      <a:t>Grupas11%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Lapa1!$A$2:$A$5</c:f>
              <c:strCache>
                <c:ptCount val="4"/>
                <c:pt idx="0">
                  <c:v>1. cet.</c:v>
                </c:pt>
                <c:pt idx="1">
                  <c:v>2. cet.</c:v>
                </c:pt>
                <c:pt idx="2">
                  <c:v>3. cet.</c:v>
                </c:pt>
                <c:pt idx="3">
                  <c:v>4. cet.</c:v>
                </c:pt>
              </c:strCache>
            </c:strRef>
          </c:cat>
          <c:val>
            <c:numRef>
              <c:f>Lapa1!$B$2:$B$5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dirty="0" smtClean="0"/>
              <a:t>Ārvalstu</a:t>
            </a:r>
            <a:r>
              <a:rPr lang="lv-LV" baseline="0" dirty="0" smtClean="0"/>
              <a:t> tūristi</a:t>
            </a:r>
            <a:endParaRPr lang="lv-LV" dirty="0"/>
          </a:p>
        </c:rich>
      </c:tx>
      <c:layout>
        <c:manualLayout>
          <c:xMode val="edge"/>
          <c:yMode val="edge"/>
          <c:x val="0.47072091893384194"/>
          <c:y val="5.82299297736696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Arvalstu tūristi % </c:v>
                </c:pt>
              </c:strCache>
            </c:strRef>
          </c:tx>
          <c:cat>
            <c:strRef>
              <c:f>Lapa1!$A$2:$A$6</c:f>
              <c:strCache>
                <c:ptCount val="5"/>
                <c:pt idx="0">
                  <c:v>radi-31%</c:v>
                </c:pt>
                <c:pt idx="1">
                  <c:v>ģimenes-48%</c:v>
                </c:pt>
                <c:pt idx="2">
                  <c:v>grupas3%</c:v>
                </c:pt>
                <c:pt idx="3">
                  <c:v>individuālie 5%</c:v>
                </c:pt>
                <c:pt idx="4">
                  <c:v>darījumu-13% </c:v>
                </c:pt>
              </c:strCache>
            </c:strRef>
          </c:cat>
          <c:val>
            <c:numRef>
              <c:f>Lapa1!$B$2:$B$6</c:f>
              <c:numCache>
                <c:formatCode>General</c:formatCode>
                <c:ptCount val="5"/>
                <c:pt idx="0" formatCode="0%">
                  <c:v>0.31</c:v>
                </c:pt>
                <c:pt idx="1">
                  <c:v>48</c:v>
                </c:pt>
                <c:pt idx="2">
                  <c:v>3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Latvija %</c:v>
                </c:pt>
              </c:strCache>
            </c:strRef>
          </c:tx>
          <c:invertIfNegative val="0"/>
          <c:cat>
            <c:strRef>
              <c:f>Lapa1!$A$2:$A$6</c:f>
              <c:strCache>
                <c:ptCount val="5"/>
                <c:pt idx="0">
                  <c:v>draugu ieteikumi</c:v>
                </c:pt>
                <c:pt idx="1">
                  <c:v>internets</c:v>
                </c:pt>
                <c:pt idx="2">
                  <c:v>drukātie materiāli</c:v>
                </c:pt>
                <c:pt idx="3">
                  <c:v>mediji</c:v>
                </c:pt>
                <c:pt idx="4">
                  <c:v>cits</c:v>
                </c:pt>
              </c:strCache>
            </c:strRef>
          </c:cat>
          <c:val>
            <c:numRef>
              <c:f>Lapa1!$B$2:$B$6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20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ārvalstis % </c:v>
                </c:pt>
              </c:strCache>
            </c:strRef>
          </c:tx>
          <c:invertIfNegative val="0"/>
          <c:cat>
            <c:strRef>
              <c:f>Lapa1!$A$2:$A$6</c:f>
              <c:strCache>
                <c:ptCount val="5"/>
                <c:pt idx="0">
                  <c:v>draugu ieteikumi</c:v>
                </c:pt>
                <c:pt idx="1">
                  <c:v>internets</c:v>
                </c:pt>
                <c:pt idx="2">
                  <c:v>drukātie materiāli</c:v>
                </c:pt>
                <c:pt idx="3">
                  <c:v>mediji</c:v>
                </c:pt>
                <c:pt idx="4">
                  <c:v>cits</c:v>
                </c:pt>
              </c:strCache>
            </c:strRef>
          </c:cat>
          <c:val>
            <c:numRef>
              <c:f>Lapa1!$C$2:$C$6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30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Kolonna1</c:v>
                </c:pt>
              </c:strCache>
            </c:strRef>
          </c:tx>
          <c:invertIfNegative val="0"/>
          <c:cat>
            <c:strRef>
              <c:f>Lapa1!$A$2:$A$6</c:f>
              <c:strCache>
                <c:ptCount val="5"/>
                <c:pt idx="0">
                  <c:v>draugu ieteikumi</c:v>
                </c:pt>
                <c:pt idx="1">
                  <c:v>internets</c:v>
                </c:pt>
                <c:pt idx="2">
                  <c:v>drukātie materiāli</c:v>
                </c:pt>
                <c:pt idx="3">
                  <c:v>mediji</c:v>
                </c:pt>
                <c:pt idx="4">
                  <c:v>cits</c:v>
                </c:pt>
              </c:strCache>
            </c:strRef>
          </c:cat>
          <c:val>
            <c:numRef>
              <c:f>Lapa1!$D$2:$D$6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700608"/>
        <c:axId val="309701000"/>
      </c:barChart>
      <c:catAx>
        <c:axId val="30970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9701000"/>
        <c:crosses val="autoZero"/>
        <c:auto val="1"/>
        <c:lblAlgn val="ctr"/>
        <c:lblOffset val="100"/>
        <c:noMultiLvlLbl val="0"/>
      </c:catAx>
      <c:valAx>
        <c:axId val="309701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70060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4409B-6F79-4D6B-8706-0186CEA5BA1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3C8C14B-7434-46CD-A01B-38AC8346EA44}">
      <dgm:prSet phldrT="[Teksts]"/>
      <dgm:spPr/>
      <dgm:t>
        <a:bodyPr/>
        <a:lstStyle/>
        <a:p>
          <a:r>
            <a:rPr lang="lv-LV" dirty="0" smtClean="0"/>
            <a:t>Tūrists</a:t>
          </a:r>
          <a:endParaRPr lang="lv-LV" dirty="0"/>
        </a:p>
      </dgm:t>
    </dgm:pt>
    <dgm:pt modelId="{593380B2-9027-416B-9586-254FB20A4180}" type="parTrans" cxnId="{6161E77F-2D24-4EA8-8880-FC5F15C6D772}">
      <dgm:prSet/>
      <dgm:spPr/>
      <dgm:t>
        <a:bodyPr/>
        <a:lstStyle/>
        <a:p>
          <a:endParaRPr lang="lv-LV"/>
        </a:p>
      </dgm:t>
    </dgm:pt>
    <dgm:pt modelId="{6CDC8FD0-FFF9-4211-95AD-6C629BB04CA8}" type="sibTrans" cxnId="{6161E77F-2D24-4EA8-8880-FC5F15C6D772}">
      <dgm:prSet/>
      <dgm:spPr/>
      <dgm:t>
        <a:bodyPr/>
        <a:lstStyle/>
        <a:p>
          <a:endParaRPr lang="lv-LV"/>
        </a:p>
      </dgm:t>
    </dgm:pt>
    <dgm:pt modelId="{8183E828-9F2A-4615-AA37-7EEF8D2190B7}">
      <dgm:prSet phldrT="[Teksts]"/>
      <dgm:spPr/>
      <dgm:t>
        <a:bodyPr/>
        <a:lstStyle/>
        <a:p>
          <a:r>
            <a:rPr lang="lv-LV" dirty="0" smtClean="0"/>
            <a:t>Uzņēmējs</a:t>
          </a:r>
          <a:endParaRPr lang="lv-LV" dirty="0"/>
        </a:p>
      </dgm:t>
    </dgm:pt>
    <dgm:pt modelId="{70FD6438-88A6-47D7-8B81-29117D7EF86E}" type="parTrans" cxnId="{F055F6CD-F8B6-4E7B-8549-D9514D9EEBD6}">
      <dgm:prSet/>
      <dgm:spPr/>
      <dgm:t>
        <a:bodyPr/>
        <a:lstStyle/>
        <a:p>
          <a:endParaRPr lang="lv-LV"/>
        </a:p>
      </dgm:t>
    </dgm:pt>
    <dgm:pt modelId="{DA61959A-5AB8-40BA-A02C-7F01F0E64493}" type="sibTrans" cxnId="{F055F6CD-F8B6-4E7B-8549-D9514D9EEBD6}">
      <dgm:prSet/>
      <dgm:spPr/>
      <dgm:t>
        <a:bodyPr/>
        <a:lstStyle/>
        <a:p>
          <a:endParaRPr lang="lv-LV"/>
        </a:p>
      </dgm:t>
    </dgm:pt>
    <dgm:pt modelId="{F04B55C2-606A-4BC6-BB8E-86F08A15E78B}">
      <dgm:prSet phldrT="[Teksts]"/>
      <dgm:spPr/>
      <dgm:t>
        <a:bodyPr/>
        <a:lstStyle/>
        <a:p>
          <a:r>
            <a:rPr lang="lv-LV" dirty="0" smtClean="0"/>
            <a:t>Pašvaldības</a:t>
          </a:r>
          <a:endParaRPr lang="lv-LV" dirty="0"/>
        </a:p>
      </dgm:t>
    </dgm:pt>
    <dgm:pt modelId="{DBC0070E-BE3A-4A88-8A1C-8661991BAFB8}" type="parTrans" cxnId="{04114D92-703F-419C-8E58-78453CFDD11B}">
      <dgm:prSet/>
      <dgm:spPr/>
      <dgm:t>
        <a:bodyPr/>
        <a:lstStyle/>
        <a:p>
          <a:endParaRPr lang="lv-LV"/>
        </a:p>
      </dgm:t>
    </dgm:pt>
    <dgm:pt modelId="{7BDF0345-B35C-4868-AFBB-083A5C99DF72}" type="sibTrans" cxnId="{04114D92-703F-419C-8E58-78453CFDD11B}">
      <dgm:prSet/>
      <dgm:spPr/>
      <dgm:t>
        <a:bodyPr/>
        <a:lstStyle/>
        <a:p>
          <a:endParaRPr lang="lv-LV"/>
        </a:p>
      </dgm:t>
    </dgm:pt>
    <dgm:pt modelId="{FB5AF43E-62C6-4B53-8F0B-79AC9A36A7E7}">
      <dgm:prSet phldrT="[Teksts]"/>
      <dgm:spPr/>
      <dgm:t>
        <a:bodyPr/>
        <a:lstStyle/>
        <a:p>
          <a:r>
            <a:rPr lang="lv-LV" dirty="0" smtClean="0"/>
            <a:t>Speciālisti, TIC</a:t>
          </a:r>
          <a:endParaRPr lang="lv-LV" dirty="0"/>
        </a:p>
      </dgm:t>
    </dgm:pt>
    <dgm:pt modelId="{78864B0F-EA4C-48EB-A550-ACE84229ED6D}" type="parTrans" cxnId="{FE2B0192-FD86-4B3E-A4B2-BEA2DF5780C7}">
      <dgm:prSet/>
      <dgm:spPr/>
      <dgm:t>
        <a:bodyPr/>
        <a:lstStyle/>
        <a:p>
          <a:endParaRPr lang="lv-LV"/>
        </a:p>
      </dgm:t>
    </dgm:pt>
    <dgm:pt modelId="{B899199E-C0F8-495F-90FC-BE71EF22DBA1}" type="sibTrans" cxnId="{FE2B0192-FD86-4B3E-A4B2-BEA2DF5780C7}">
      <dgm:prSet/>
      <dgm:spPr/>
      <dgm:t>
        <a:bodyPr/>
        <a:lstStyle/>
        <a:p>
          <a:endParaRPr lang="lv-LV"/>
        </a:p>
      </dgm:t>
    </dgm:pt>
    <dgm:pt modelId="{A93F3370-6090-4034-BC15-EABCF1F2B8A5}">
      <dgm:prSet phldrT="[Teksts]"/>
      <dgm:spPr/>
      <dgm:t>
        <a:bodyPr/>
        <a:lstStyle/>
        <a:p>
          <a:r>
            <a:rPr lang="lv-LV" dirty="0" smtClean="0"/>
            <a:t>Valsts</a:t>
          </a:r>
          <a:endParaRPr lang="lv-LV" dirty="0"/>
        </a:p>
      </dgm:t>
    </dgm:pt>
    <dgm:pt modelId="{AA957D37-0889-4818-8D88-80D216F14CEA}" type="parTrans" cxnId="{504A42C3-3FCC-41AF-B281-BE954EA7EC9C}">
      <dgm:prSet/>
      <dgm:spPr/>
      <dgm:t>
        <a:bodyPr/>
        <a:lstStyle/>
        <a:p>
          <a:endParaRPr lang="lv-LV"/>
        </a:p>
      </dgm:t>
    </dgm:pt>
    <dgm:pt modelId="{71522048-B2E1-4818-B53E-D762E3D36F32}" type="sibTrans" cxnId="{504A42C3-3FCC-41AF-B281-BE954EA7EC9C}">
      <dgm:prSet/>
      <dgm:spPr/>
      <dgm:t>
        <a:bodyPr/>
        <a:lstStyle/>
        <a:p>
          <a:endParaRPr lang="lv-LV"/>
        </a:p>
      </dgm:t>
    </dgm:pt>
    <dgm:pt modelId="{CF32E06D-5273-4731-92D6-C8608FDD07AF}" type="pres">
      <dgm:prSet presAssocID="{CA54409B-6F79-4D6B-8706-0186CEA5B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337375F-1003-43F1-A503-BAD6DB01F9F3}" type="pres">
      <dgm:prSet presAssocID="{23C8C14B-7434-46CD-A01B-38AC8346EA44}" presName="centerShape" presStyleLbl="node0" presStyleIdx="0" presStyleCnt="1"/>
      <dgm:spPr/>
      <dgm:t>
        <a:bodyPr/>
        <a:lstStyle/>
        <a:p>
          <a:endParaRPr lang="lv-LV"/>
        </a:p>
      </dgm:t>
    </dgm:pt>
    <dgm:pt modelId="{2F007C2B-559F-48D1-98B4-CECFB2474F2A}" type="pres">
      <dgm:prSet presAssocID="{8183E828-9F2A-4615-AA37-7EEF8D2190B7}" presName="node" presStyleLbl="node1" presStyleIdx="0" presStyleCnt="4" custRadScaleRad="112008" custRadScaleInc="204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EE11FE5-5535-464D-814F-15D4ECAC3F29}" type="pres">
      <dgm:prSet presAssocID="{8183E828-9F2A-4615-AA37-7EEF8D2190B7}" presName="dummy" presStyleCnt="0"/>
      <dgm:spPr/>
    </dgm:pt>
    <dgm:pt modelId="{2937874F-C2F8-4943-9B6F-0BA416246861}" type="pres">
      <dgm:prSet presAssocID="{DA61959A-5AB8-40BA-A02C-7F01F0E64493}" presName="sibTrans" presStyleLbl="sibTrans2D1" presStyleIdx="0" presStyleCnt="4"/>
      <dgm:spPr/>
      <dgm:t>
        <a:bodyPr/>
        <a:lstStyle/>
        <a:p>
          <a:endParaRPr lang="lv-LV"/>
        </a:p>
      </dgm:t>
    </dgm:pt>
    <dgm:pt modelId="{6A95A254-CE52-4518-ACDA-F1373F2CBB93}" type="pres">
      <dgm:prSet presAssocID="{F04B55C2-606A-4BC6-BB8E-86F08A15E7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E45ECDC-760B-462C-88CD-518ABF175596}" type="pres">
      <dgm:prSet presAssocID="{F04B55C2-606A-4BC6-BB8E-86F08A15E78B}" presName="dummy" presStyleCnt="0"/>
      <dgm:spPr/>
    </dgm:pt>
    <dgm:pt modelId="{EBB186CE-01B6-4723-85BF-851B8FAA9A21}" type="pres">
      <dgm:prSet presAssocID="{7BDF0345-B35C-4868-AFBB-083A5C99DF72}" presName="sibTrans" presStyleLbl="sibTrans2D1" presStyleIdx="1" presStyleCnt="4"/>
      <dgm:spPr/>
      <dgm:t>
        <a:bodyPr/>
        <a:lstStyle/>
        <a:p>
          <a:endParaRPr lang="lv-LV"/>
        </a:p>
      </dgm:t>
    </dgm:pt>
    <dgm:pt modelId="{7B62744A-9BD4-4087-8FA2-C18944FD5C58}" type="pres">
      <dgm:prSet presAssocID="{FB5AF43E-62C6-4B53-8F0B-79AC9A36A7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7B108BC-A905-4B04-AC02-1C257D288288}" type="pres">
      <dgm:prSet presAssocID="{FB5AF43E-62C6-4B53-8F0B-79AC9A36A7E7}" presName="dummy" presStyleCnt="0"/>
      <dgm:spPr/>
    </dgm:pt>
    <dgm:pt modelId="{238CE373-9A3A-4D54-92DB-920A73F7ED22}" type="pres">
      <dgm:prSet presAssocID="{B899199E-C0F8-495F-90FC-BE71EF22DBA1}" presName="sibTrans" presStyleLbl="sibTrans2D1" presStyleIdx="2" presStyleCnt="4"/>
      <dgm:spPr/>
      <dgm:t>
        <a:bodyPr/>
        <a:lstStyle/>
        <a:p>
          <a:endParaRPr lang="lv-LV"/>
        </a:p>
      </dgm:t>
    </dgm:pt>
    <dgm:pt modelId="{09F9A817-D29F-436B-B016-0CA1D23C63E5}" type="pres">
      <dgm:prSet presAssocID="{A93F3370-6090-4034-BC15-EABCF1F2B8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9B1B9DC-4685-4CC0-B766-F07E11E064C5}" type="pres">
      <dgm:prSet presAssocID="{A93F3370-6090-4034-BC15-EABCF1F2B8A5}" presName="dummy" presStyleCnt="0"/>
      <dgm:spPr/>
    </dgm:pt>
    <dgm:pt modelId="{C2691E7E-C881-400C-A1D9-D9D31DDD9A1B}" type="pres">
      <dgm:prSet presAssocID="{71522048-B2E1-4818-B53E-D762E3D36F32}" presName="sibTrans" presStyleLbl="sibTrans2D1" presStyleIdx="3" presStyleCnt="4"/>
      <dgm:spPr/>
      <dgm:t>
        <a:bodyPr/>
        <a:lstStyle/>
        <a:p>
          <a:endParaRPr lang="lv-LV"/>
        </a:p>
      </dgm:t>
    </dgm:pt>
  </dgm:ptLst>
  <dgm:cxnLst>
    <dgm:cxn modelId="{1283B49A-C9F6-42F9-858D-E9A9C9981DB3}" type="presOf" srcId="{B899199E-C0F8-495F-90FC-BE71EF22DBA1}" destId="{238CE373-9A3A-4D54-92DB-920A73F7ED22}" srcOrd="0" destOrd="0" presId="urn:microsoft.com/office/officeart/2005/8/layout/radial6"/>
    <dgm:cxn modelId="{FE2B0192-FD86-4B3E-A4B2-BEA2DF5780C7}" srcId="{23C8C14B-7434-46CD-A01B-38AC8346EA44}" destId="{FB5AF43E-62C6-4B53-8F0B-79AC9A36A7E7}" srcOrd="2" destOrd="0" parTransId="{78864B0F-EA4C-48EB-A550-ACE84229ED6D}" sibTransId="{B899199E-C0F8-495F-90FC-BE71EF22DBA1}"/>
    <dgm:cxn modelId="{762BBACB-2128-45E0-80A9-4CDD0D25EB43}" type="presOf" srcId="{DA61959A-5AB8-40BA-A02C-7F01F0E64493}" destId="{2937874F-C2F8-4943-9B6F-0BA416246861}" srcOrd="0" destOrd="0" presId="urn:microsoft.com/office/officeart/2005/8/layout/radial6"/>
    <dgm:cxn modelId="{DD201CF1-A5AF-4AC9-8D9F-CE75F9757C88}" type="presOf" srcId="{71522048-B2E1-4818-B53E-D762E3D36F32}" destId="{C2691E7E-C881-400C-A1D9-D9D31DDD9A1B}" srcOrd="0" destOrd="0" presId="urn:microsoft.com/office/officeart/2005/8/layout/radial6"/>
    <dgm:cxn modelId="{6161E77F-2D24-4EA8-8880-FC5F15C6D772}" srcId="{CA54409B-6F79-4D6B-8706-0186CEA5BA10}" destId="{23C8C14B-7434-46CD-A01B-38AC8346EA44}" srcOrd="0" destOrd="0" parTransId="{593380B2-9027-416B-9586-254FB20A4180}" sibTransId="{6CDC8FD0-FFF9-4211-95AD-6C629BB04CA8}"/>
    <dgm:cxn modelId="{ED5549A3-90FC-4917-B03B-6003250F817B}" type="presOf" srcId="{CA54409B-6F79-4D6B-8706-0186CEA5BA10}" destId="{CF32E06D-5273-4731-92D6-C8608FDD07AF}" srcOrd="0" destOrd="0" presId="urn:microsoft.com/office/officeart/2005/8/layout/radial6"/>
    <dgm:cxn modelId="{CED049F3-CED9-48D8-BAC1-1CC8FD841E0B}" type="presOf" srcId="{A93F3370-6090-4034-BC15-EABCF1F2B8A5}" destId="{09F9A817-D29F-436B-B016-0CA1D23C63E5}" srcOrd="0" destOrd="0" presId="urn:microsoft.com/office/officeart/2005/8/layout/radial6"/>
    <dgm:cxn modelId="{C7C0C41C-B18E-4E39-A133-0D440847D8F3}" type="presOf" srcId="{7BDF0345-B35C-4868-AFBB-083A5C99DF72}" destId="{EBB186CE-01B6-4723-85BF-851B8FAA9A21}" srcOrd="0" destOrd="0" presId="urn:microsoft.com/office/officeart/2005/8/layout/radial6"/>
    <dgm:cxn modelId="{504A42C3-3FCC-41AF-B281-BE954EA7EC9C}" srcId="{23C8C14B-7434-46CD-A01B-38AC8346EA44}" destId="{A93F3370-6090-4034-BC15-EABCF1F2B8A5}" srcOrd="3" destOrd="0" parTransId="{AA957D37-0889-4818-8D88-80D216F14CEA}" sibTransId="{71522048-B2E1-4818-B53E-D762E3D36F32}"/>
    <dgm:cxn modelId="{F055F6CD-F8B6-4E7B-8549-D9514D9EEBD6}" srcId="{23C8C14B-7434-46CD-A01B-38AC8346EA44}" destId="{8183E828-9F2A-4615-AA37-7EEF8D2190B7}" srcOrd="0" destOrd="0" parTransId="{70FD6438-88A6-47D7-8B81-29117D7EF86E}" sibTransId="{DA61959A-5AB8-40BA-A02C-7F01F0E64493}"/>
    <dgm:cxn modelId="{82DBC03A-43C5-4460-B32D-AF35AD605ACE}" type="presOf" srcId="{FB5AF43E-62C6-4B53-8F0B-79AC9A36A7E7}" destId="{7B62744A-9BD4-4087-8FA2-C18944FD5C58}" srcOrd="0" destOrd="0" presId="urn:microsoft.com/office/officeart/2005/8/layout/radial6"/>
    <dgm:cxn modelId="{04114D92-703F-419C-8E58-78453CFDD11B}" srcId="{23C8C14B-7434-46CD-A01B-38AC8346EA44}" destId="{F04B55C2-606A-4BC6-BB8E-86F08A15E78B}" srcOrd="1" destOrd="0" parTransId="{DBC0070E-BE3A-4A88-8A1C-8661991BAFB8}" sibTransId="{7BDF0345-B35C-4868-AFBB-083A5C99DF72}"/>
    <dgm:cxn modelId="{B1070CC2-1165-414F-9C40-942D7217CA28}" type="presOf" srcId="{8183E828-9F2A-4615-AA37-7EEF8D2190B7}" destId="{2F007C2B-559F-48D1-98B4-CECFB2474F2A}" srcOrd="0" destOrd="0" presId="urn:microsoft.com/office/officeart/2005/8/layout/radial6"/>
    <dgm:cxn modelId="{672E06A8-57DF-4DB0-A0A3-10B5129B22BE}" type="presOf" srcId="{23C8C14B-7434-46CD-A01B-38AC8346EA44}" destId="{6337375F-1003-43F1-A503-BAD6DB01F9F3}" srcOrd="0" destOrd="0" presId="urn:microsoft.com/office/officeart/2005/8/layout/radial6"/>
    <dgm:cxn modelId="{66B9F17F-FDE9-4B19-B21C-D279B2A75521}" type="presOf" srcId="{F04B55C2-606A-4BC6-BB8E-86F08A15E78B}" destId="{6A95A254-CE52-4518-ACDA-F1373F2CBB93}" srcOrd="0" destOrd="0" presId="urn:microsoft.com/office/officeart/2005/8/layout/radial6"/>
    <dgm:cxn modelId="{DADC93CD-7B32-409C-ADFA-AC8344336314}" type="presParOf" srcId="{CF32E06D-5273-4731-92D6-C8608FDD07AF}" destId="{6337375F-1003-43F1-A503-BAD6DB01F9F3}" srcOrd="0" destOrd="0" presId="urn:microsoft.com/office/officeart/2005/8/layout/radial6"/>
    <dgm:cxn modelId="{3B8B3BFC-ABCF-4A20-B1C5-A2CBD168EA26}" type="presParOf" srcId="{CF32E06D-5273-4731-92D6-C8608FDD07AF}" destId="{2F007C2B-559F-48D1-98B4-CECFB2474F2A}" srcOrd="1" destOrd="0" presId="urn:microsoft.com/office/officeart/2005/8/layout/radial6"/>
    <dgm:cxn modelId="{80F8498D-23FD-4814-B408-5D53C1E3E8E9}" type="presParOf" srcId="{CF32E06D-5273-4731-92D6-C8608FDD07AF}" destId="{AEE11FE5-5535-464D-814F-15D4ECAC3F29}" srcOrd="2" destOrd="0" presId="urn:microsoft.com/office/officeart/2005/8/layout/radial6"/>
    <dgm:cxn modelId="{0D0751A7-C16B-4226-AFD3-4188679FF35C}" type="presParOf" srcId="{CF32E06D-5273-4731-92D6-C8608FDD07AF}" destId="{2937874F-C2F8-4943-9B6F-0BA416246861}" srcOrd="3" destOrd="0" presId="urn:microsoft.com/office/officeart/2005/8/layout/radial6"/>
    <dgm:cxn modelId="{13BEBB7B-70DE-40EB-A694-F695BBAB0F12}" type="presParOf" srcId="{CF32E06D-5273-4731-92D6-C8608FDD07AF}" destId="{6A95A254-CE52-4518-ACDA-F1373F2CBB93}" srcOrd="4" destOrd="0" presId="urn:microsoft.com/office/officeart/2005/8/layout/radial6"/>
    <dgm:cxn modelId="{C103E521-A740-4646-84EB-BDD6C75DD062}" type="presParOf" srcId="{CF32E06D-5273-4731-92D6-C8608FDD07AF}" destId="{1E45ECDC-760B-462C-88CD-518ABF175596}" srcOrd="5" destOrd="0" presId="urn:microsoft.com/office/officeart/2005/8/layout/radial6"/>
    <dgm:cxn modelId="{7B30D549-29F8-411D-A407-6FCFA5644DA1}" type="presParOf" srcId="{CF32E06D-5273-4731-92D6-C8608FDD07AF}" destId="{EBB186CE-01B6-4723-85BF-851B8FAA9A21}" srcOrd="6" destOrd="0" presId="urn:microsoft.com/office/officeart/2005/8/layout/radial6"/>
    <dgm:cxn modelId="{ED96097E-FEBA-40FF-9B79-B4C9E7942A90}" type="presParOf" srcId="{CF32E06D-5273-4731-92D6-C8608FDD07AF}" destId="{7B62744A-9BD4-4087-8FA2-C18944FD5C58}" srcOrd="7" destOrd="0" presId="urn:microsoft.com/office/officeart/2005/8/layout/radial6"/>
    <dgm:cxn modelId="{8F375C0A-9935-4BA6-A0BD-B2C96C7BDFF5}" type="presParOf" srcId="{CF32E06D-5273-4731-92D6-C8608FDD07AF}" destId="{A7B108BC-A905-4B04-AC02-1C257D288288}" srcOrd="8" destOrd="0" presId="urn:microsoft.com/office/officeart/2005/8/layout/radial6"/>
    <dgm:cxn modelId="{FA48B3FE-6D20-44C8-99EC-0EDA1CBF110A}" type="presParOf" srcId="{CF32E06D-5273-4731-92D6-C8608FDD07AF}" destId="{238CE373-9A3A-4D54-92DB-920A73F7ED22}" srcOrd="9" destOrd="0" presId="urn:microsoft.com/office/officeart/2005/8/layout/radial6"/>
    <dgm:cxn modelId="{CF0D6CC6-5F9B-4FB1-9D70-CA8A2271322D}" type="presParOf" srcId="{CF32E06D-5273-4731-92D6-C8608FDD07AF}" destId="{09F9A817-D29F-436B-B016-0CA1D23C63E5}" srcOrd="10" destOrd="0" presId="urn:microsoft.com/office/officeart/2005/8/layout/radial6"/>
    <dgm:cxn modelId="{F7A76C59-3443-4FB7-959C-B1839B25E057}" type="presParOf" srcId="{CF32E06D-5273-4731-92D6-C8608FDD07AF}" destId="{19B1B9DC-4685-4CC0-B766-F07E11E064C5}" srcOrd="11" destOrd="0" presId="urn:microsoft.com/office/officeart/2005/8/layout/radial6"/>
    <dgm:cxn modelId="{A5A52D7A-143F-493A-AFAA-DAAA307AE5AF}" type="presParOf" srcId="{CF32E06D-5273-4731-92D6-C8608FDD07AF}" destId="{C2691E7E-C881-400C-A1D9-D9D31DDD9A1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7645C-B7EE-454F-9B66-EECA0272C46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9A28886-6FA1-47AB-9147-27CF1D8D4A02}">
      <dgm:prSet phldrT="[Teksts]"/>
      <dgm:spPr/>
      <dgm:t>
        <a:bodyPr/>
        <a:lstStyle/>
        <a:p>
          <a:r>
            <a:rPr lang="lv-LV" dirty="0" smtClean="0"/>
            <a:t>uzņēmējs</a:t>
          </a:r>
          <a:endParaRPr lang="lv-LV" dirty="0"/>
        </a:p>
      </dgm:t>
    </dgm:pt>
    <dgm:pt modelId="{42163480-5AE8-4646-A0E9-2936AA3892CC}" type="parTrans" cxnId="{7C5D19CA-D140-4AD9-9F9D-A2F3DE7F6293}">
      <dgm:prSet/>
      <dgm:spPr/>
      <dgm:t>
        <a:bodyPr/>
        <a:lstStyle/>
        <a:p>
          <a:endParaRPr lang="lv-LV"/>
        </a:p>
      </dgm:t>
    </dgm:pt>
    <dgm:pt modelId="{E57586FC-9404-474D-BBE3-145D35434345}" type="sibTrans" cxnId="{7C5D19CA-D140-4AD9-9F9D-A2F3DE7F6293}">
      <dgm:prSet/>
      <dgm:spPr/>
      <dgm:t>
        <a:bodyPr/>
        <a:lstStyle/>
        <a:p>
          <a:endParaRPr lang="lv-LV"/>
        </a:p>
      </dgm:t>
    </dgm:pt>
    <dgm:pt modelId="{8164D861-7D47-4961-9518-57A40B3708EB}">
      <dgm:prSet phldrT="[Teksts]"/>
      <dgm:spPr/>
      <dgm:t>
        <a:bodyPr/>
        <a:lstStyle/>
        <a:p>
          <a:r>
            <a:rPr lang="lv-LV" dirty="0" smtClean="0"/>
            <a:t>Pašvaldības, reģions</a:t>
          </a:r>
          <a:endParaRPr lang="lv-LV" dirty="0"/>
        </a:p>
      </dgm:t>
    </dgm:pt>
    <dgm:pt modelId="{E0FA08F1-B3BE-46C2-81AA-1F42875567CB}" type="parTrans" cxnId="{E1735D74-EB1C-4A72-9862-0E1D1AF6C148}">
      <dgm:prSet/>
      <dgm:spPr/>
      <dgm:t>
        <a:bodyPr/>
        <a:lstStyle/>
        <a:p>
          <a:endParaRPr lang="lv-LV"/>
        </a:p>
      </dgm:t>
    </dgm:pt>
    <dgm:pt modelId="{79FC55E4-12D5-4805-A28F-89642FF46C3C}" type="sibTrans" cxnId="{E1735D74-EB1C-4A72-9862-0E1D1AF6C148}">
      <dgm:prSet/>
      <dgm:spPr/>
      <dgm:t>
        <a:bodyPr/>
        <a:lstStyle/>
        <a:p>
          <a:endParaRPr lang="lv-LV"/>
        </a:p>
      </dgm:t>
    </dgm:pt>
    <dgm:pt modelId="{3E91053A-07DC-4AD2-A35B-07FE47D7C50A}" type="pres">
      <dgm:prSet presAssocID="{89F7645C-B7EE-454F-9B66-EECA0272C4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F74A241-A7D5-4D0E-AAA6-9C5BE5384C8B}" type="pres">
      <dgm:prSet presAssocID="{59A28886-6FA1-47AB-9147-27CF1D8D4A0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F6FE388-22AA-460C-BC97-FFC72FC4D8C9}" type="pres">
      <dgm:prSet presAssocID="{8164D861-7D47-4961-9518-57A40B3708E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26FEB06-BA1D-4C6C-B05E-D7D7F5C549D1}" type="presOf" srcId="{8164D861-7D47-4961-9518-57A40B3708EB}" destId="{0F6FE388-22AA-460C-BC97-FFC72FC4D8C9}" srcOrd="0" destOrd="0" presId="urn:microsoft.com/office/officeart/2005/8/layout/arrow5"/>
    <dgm:cxn modelId="{4407539A-4409-4945-9591-3B6DBC08F049}" type="presOf" srcId="{89F7645C-B7EE-454F-9B66-EECA0272C464}" destId="{3E91053A-07DC-4AD2-A35B-07FE47D7C50A}" srcOrd="0" destOrd="0" presId="urn:microsoft.com/office/officeart/2005/8/layout/arrow5"/>
    <dgm:cxn modelId="{E8E192C0-AD56-4DAF-9427-3128A03DA7C4}" type="presOf" srcId="{59A28886-6FA1-47AB-9147-27CF1D8D4A02}" destId="{4F74A241-A7D5-4D0E-AAA6-9C5BE5384C8B}" srcOrd="0" destOrd="0" presId="urn:microsoft.com/office/officeart/2005/8/layout/arrow5"/>
    <dgm:cxn modelId="{7C5D19CA-D140-4AD9-9F9D-A2F3DE7F6293}" srcId="{89F7645C-B7EE-454F-9B66-EECA0272C464}" destId="{59A28886-6FA1-47AB-9147-27CF1D8D4A02}" srcOrd="0" destOrd="0" parTransId="{42163480-5AE8-4646-A0E9-2936AA3892CC}" sibTransId="{E57586FC-9404-474D-BBE3-145D35434345}"/>
    <dgm:cxn modelId="{E1735D74-EB1C-4A72-9862-0E1D1AF6C148}" srcId="{89F7645C-B7EE-454F-9B66-EECA0272C464}" destId="{8164D861-7D47-4961-9518-57A40B3708EB}" srcOrd="1" destOrd="0" parTransId="{E0FA08F1-B3BE-46C2-81AA-1F42875567CB}" sibTransId="{79FC55E4-12D5-4805-A28F-89642FF46C3C}"/>
    <dgm:cxn modelId="{83413085-9729-46D8-9A4A-5DC4E5F0E032}" type="presParOf" srcId="{3E91053A-07DC-4AD2-A35B-07FE47D7C50A}" destId="{4F74A241-A7D5-4D0E-AAA6-9C5BE5384C8B}" srcOrd="0" destOrd="0" presId="urn:microsoft.com/office/officeart/2005/8/layout/arrow5"/>
    <dgm:cxn modelId="{9479D2DF-9EEC-4522-ADF8-920DA31D524C}" type="presParOf" srcId="{3E91053A-07DC-4AD2-A35B-07FE47D7C50A}" destId="{0F6FE388-22AA-460C-BC97-FFC72FC4D8C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F352C-A656-4717-8B15-A512615E56A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AE7AACE-E282-4ECD-91D0-7C255DE616DA}">
      <dgm:prSet phldrT="[Teksts]"/>
      <dgm:spPr/>
      <dgm:t>
        <a:bodyPr/>
        <a:lstStyle/>
        <a:p>
          <a:r>
            <a:rPr lang="lv-LV" dirty="0" smtClean="0"/>
            <a:t>valsts</a:t>
          </a:r>
          <a:endParaRPr lang="lv-LV" dirty="0"/>
        </a:p>
      </dgm:t>
    </dgm:pt>
    <dgm:pt modelId="{AD0CCF79-45E6-4557-B3D3-B6CCEBAA218C}" type="parTrans" cxnId="{B5F98585-EF48-4003-A71C-CBCE9F3E6F25}">
      <dgm:prSet/>
      <dgm:spPr/>
      <dgm:t>
        <a:bodyPr/>
        <a:lstStyle/>
        <a:p>
          <a:endParaRPr lang="lv-LV"/>
        </a:p>
      </dgm:t>
    </dgm:pt>
    <dgm:pt modelId="{3F2B8A13-D1AD-4F02-9352-A5B8A908649D}" type="sibTrans" cxnId="{B5F98585-EF48-4003-A71C-CBCE9F3E6F25}">
      <dgm:prSet/>
      <dgm:spPr/>
      <dgm:t>
        <a:bodyPr/>
        <a:lstStyle/>
        <a:p>
          <a:endParaRPr lang="lv-LV"/>
        </a:p>
      </dgm:t>
    </dgm:pt>
    <dgm:pt modelId="{06FE61DC-B7CC-4158-B921-C70C701A42C9}">
      <dgm:prSet phldrT="[Teksts]"/>
      <dgm:spPr/>
      <dgm:t>
        <a:bodyPr/>
        <a:lstStyle/>
        <a:p>
          <a:r>
            <a:rPr lang="lv-LV" dirty="0" smtClean="0"/>
            <a:t>reģioni</a:t>
          </a:r>
          <a:endParaRPr lang="lv-LV" dirty="0"/>
        </a:p>
      </dgm:t>
    </dgm:pt>
    <dgm:pt modelId="{543A6C81-3957-4E5D-93C8-27148F513E2F}" type="parTrans" cxnId="{189512BE-2366-45D7-B514-E3186406264E}">
      <dgm:prSet/>
      <dgm:spPr/>
      <dgm:t>
        <a:bodyPr/>
        <a:lstStyle/>
        <a:p>
          <a:endParaRPr lang="lv-LV"/>
        </a:p>
      </dgm:t>
    </dgm:pt>
    <dgm:pt modelId="{DC17C886-C47A-4932-80FE-26A1C6F169CF}" type="sibTrans" cxnId="{189512BE-2366-45D7-B514-E3186406264E}">
      <dgm:prSet/>
      <dgm:spPr/>
      <dgm:t>
        <a:bodyPr/>
        <a:lstStyle/>
        <a:p>
          <a:endParaRPr lang="lv-LV"/>
        </a:p>
      </dgm:t>
    </dgm:pt>
    <dgm:pt modelId="{0519F5DA-72B3-429E-92E2-6EAEB25B81B4}" type="pres">
      <dgm:prSet presAssocID="{CCBF352C-A656-4717-8B15-A512615E56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BA6B039-322D-45B0-AD1E-1FA6514EBD7A}" type="pres">
      <dgm:prSet presAssocID="{2AE7AACE-E282-4ECD-91D0-7C255DE616D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3A7D92-FE0C-4EF9-A972-2AB94E2B862F}" type="pres">
      <dgm:prSet presAssocID="{06FE61DC-B7CC-4158-B921-C70C701A42C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5F98585-EF48-4003-A71C-CBCE9F3E6F25}" srcId="{CCBF352C-A656-4717-8B15-A512615E56A4}" destId="{2AE7AACE-E282-4ECD-91D0-7C255DE616DA}" srcOrd="0" destOrd="0" parTransId="{AD0CCF79-45E6-4557-B3D3-B6CCEBAA218C}" sibTransId="{3F2B8A13-D1AD-4F02-9352-A5B8A908649D}"/>
    <dgm:cxn modelId="{29FF2C25-6BCD-4B13-B24D-8AE978FDE441}" type="presOf" srcId="{2AE7AACE-E282-4ECD-91D0-7C255DE616DA}" destId="{3BA6B039-322D-45B0-AD1E-1FA6514EBD7A}" srcOrd="0" destOrd="0" presId="urn:microsoft.com/office/officeart/2005/8/layout/arrow1"/>
    <dgm:cxn modelId="{23574522-FBEE-407A-BDF2-3460A1561824}" type="presOf" srcId="{06FE61DC-B7CC-4158-B921-C70C701A42C9}" destId="{F43A7D92-FE0C-4EF9-A972-2AB94E2B862F}" srcOrd="0" destOrd="0" presId="urn:microsoft.com/office/officeart/2005/8/layout/arrow1"/>
    <dgm:cxn modelId="{189512BE-2366-45D7-B514-E3186406264E}" srcId="{CCBF352C-A656-4717-8B15-A512615E56A4}" destId="{06FE61DC-B7CC-4158-B921-C70C701A42C9}" srcOrd="1" destOrd="0" parTransId="{543A6C81-3957-4E5D-93C8-27148F513E2F}" sibTransId="{DC17C886-C47A-4932-80FE-26A1C6F169CF}"/>
    <dgm:cxn modelId="{9E5071FF-4D3D-48A1-981A-8F7D17D4437E}" type="presOf" srcId="{CCBF352C-A656-4717-8B15-A512615E56A4}" destId="{0519F5DA-72B3-429E-92E2-6EAEB25B81B4}" srcOrd="0" destOrd="0" presId="urn:microsoft.com/office/officeart/2005/8/layout/arrow1"/>
    <dgm:cxn modelId="{F6241875-0935-4EF5-A599-244838843112}" type="presParOf" srcId="{0519F5DA-72B3-429E-92E2-6EAEB25B81B4}" destId="{3BA6B039-322D-45B0-AD1E-1FA6514EBD7A}" srcOrd="0" destOrd="0" presId="urn:microsoft.com/office/officeart/2005/8/layout/arrow1"/>
    <dgm:cxn modelId="{FDDD0104-1281-4BEA-95DC-E066060F22D2}" type="presParOf" srcId="{0519F5DA-72B3-429E-92E2-6EAEB25B81B4}" destId="{F43A7D92-FE0C-4EF9-A972-2AB94E2B862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A3E03-EE37-450C-A937-AD35381770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98A5B6-E066-4AA5-9041-61BDA4714BCE}">
      <dgm:prSet phldrT="[Teksts]"/>
      <dgm:spPr/>
      <dgm:t>
        <a:bodyPr/>
        <a:lstStyle/>
        <a:p>
          <a:r>
            <a:rPr lang="lv-LV" dirty="0" smtClean="0"/>
            <a:t>uzņēmējs</a:t>
          </a:r>
          <a:endParaRPr lang="lv-LV" dirty="0"/>
        </a:p>
      </dgm:t>
    </dgm:pt>
    <dgm:pt modelId="{E1B93768-5D1B-47C0-AA42-7EAFC578F0A5}" type="parTrans" cxnId="{CF6732A9-650E-43EA-8C23-FA90276B1962}">
      <dgm:prSet/>
      <dgm:spPr/>
      <dgm:t>
        <a:bodyPr/>
        <a:lstStyle/>
        <a:p>
          <a:endParaRPr lang="lv-LV"/>
        </a:p>
      </dgm:t>
    </dgm:pt>
    <dgm:pt modelId="{7BC8C56C-2638-46A7-9760-E2A6C2DC2764}" type="sibTrans" cxnId="{CF6732A9-650E-43EA-8C23-FA90276B1962}">
      <dgm:prSet/>
      <dgm:spPr/>
      <dgm:t>
        <a:bodyPr/>
        <a:lstStyle/>
        <a:p>
          <a:endParaRPr lang="lv-LV"/>
        </a:p>
      </dgm:t>
    </dgm:pt>
    <dgm:pt modelId="{19F1D4A4-840D-4B7E-B9DC-19E201A491C7}">
      <dgm:prSet phldrT="[Teksts]"/>
      <dgm:spPr/>
      <dgm:t>
        <a:bodyPr/>
        <a:lstStyle/>
        <a:p>
          <a:r>
            <a:rPr lang="lv-LV" dirty="0" smtClean="0"/>
            <a:t>pašvaldības</a:t>
          </a:r>
          <a:endParaRPr lang="lv-LV" dirty="0"/>
        </a:p>
      </dgm:t>
    </dgm:pt>
    <dgm:pt modelId="{0D5E2B9B-D090-440F-9D10-1815160A0EB8}" type="parTrans" cxnId="{82B877FB-5C24-4CE6-9028-43BAC71ED128}">
      <dgm:prSet/>
      <dgm:spPr/>
      <dgm:t>
        <a:bodyPr/>
        <a:lstStyle/>
        <a:p>
          <a:endParaRPr lang="lv-LV"/>
        </a:p>
      </dgm:t>
    </dgm:pt>
    <dgm:pt modelId="{62D705B2-EB34-4CCD-9B35-E880FD4314F6}" type="sibTrans" cxnId="{82B877FB-5C24-4CE6-9028-43BAC71ED128}">
      <dgm:prSet/>
      <dgm:spPr/>
      <dgm:t>
        <a:bodyPr/>
        <a:lstStyle/>
        <a:p>
          <a:endParaRPr lang="lv-LV"/>
        </a:p>
      </dgm:t>
    </dgm:pt>
    <dgm:pt modelId="{8166BEB3-CD49-416E-9267-1EF440F815B2}">
      <dgm:prSet phldrT="[Teksts]"/>
      <dgm:spPr/>
      <dgm:t>
        <a:bodyPr/>
        <a:lstStyle/>
        <a:p>
          <a:r>
            <a:rPr lang="lv-LV" dirty="0" smtClean="0"/>
            <a:t>asociācija</a:t>
          </a:r>
          <a:endParaRPr lang="lv-LV" dirty="0"/>
        </a:p>
      </dgm:t>
    </dgm:pt>
    <dgm:pt modelId="{74C8FE36-7213-444E-88A7-5D4CE8861F7F}" type="parTrans" cxnId="{2F37D425-D81D-4583-B74C-8DAC49BBE0A3}">
      <dgm:prSet/>
      <dgm:spPr/>
      <dgm:t>
        <a:bodyPr/>
        <a:lstStyle/>
        <a:p>
          <a:endParaRPr lang="lv-LV"/>
        </a:p>
      </dgm:t>
    </dgm:pt>
    <dgm:pt modelId="{64776E73-1D07-40BD-9F1B-5CA53663B54A}" type="sibTrans" cxnId="{2F37D425-D81D-4583-B74C-8DAC49BBE0A3}">
      <dgm:prSet/>
      <dgm:spPr/>
      <dgm:t>
        <a:bodyPr/>
        <a:lstStyle/>
        <a:p>
          <a:endParaRPr lang="lv-LV"/>
        </a:p>
      </dgm:t>
    </dgm:pt>
    <dgm:pt modelId="{37D4CCA9-19C9-430E-AC9B-3753D4CBAA2B}">
      <dgm:prSet phldrT="[Teksts]"/>
      <dgm:spPr/>
      <dgm:t>
        <a:bodyPr/>
        <a:lstStyle/>
        <a:p>
          <a:r>
            <a:rPr lang="lv-LV" dirty="0" smtClean="0"/>
            <a:t>TAVA</a:t>
          </a:r>
          <a:endParaRPr lang="lv-LV" dirty="0"/>
        </a:p>
      </dgm:t>
    </dgm:pt>
    <dgm:pt modelId="{92F16E3D-2982-4DA8-A11D-8E0BEB4009FC}" type="parTrans" cxnId="{CF8C64EF-BA60-40BD-B226-EC428FF4CE00}">
      <dgm:prSet/>
      <dgm:spPr/>
      <dgm:t>
        <a:bodyPr/>
        <a:lstStyle/>
        <a:p>
          <a:endParaRPr lang="lv-LV"/>
        </a:p>
      </dgm:t>
    </dgm:pt>
    <dgm:pt modelId="{109AF4A2-9A48-4938-9DFD-F20ED7355A88}" type="sibTrans" cxnId="{CF8C64EF-BA60-40BD-B226-EC428FF4CE00}">
      <dgm:prSet/>
      <dgm:spPr/>
      <dgm:t>
        <a:bodyPr/>
        <a:lstStyle/>
        <a:p>
          <a:endParaRPr lang="lv-LV"/>
        </a:p>
      </dgm:t>
    </dgm:pt>
    <dgm:pt modelId="{62AD8083-2F8F-4895-AFFD-8D731378DDFB}">
      <dgm:prSet phldrT="[Teksts]"/>
      <dgm:spPr/>
      <dgm:t>
        <a:bodyPr/>
        <a:lstStyle/>
        <a:p>
          <a:r>
            <a:rPr lang="lv-LV" dirty="0" smtClean="0"/>
            <a:t>LPR</a:t>
          </a:r>
          <a:endParaRPr lang="lv-LV" dirty="0"/>
        </a:p>
      </dgm:t>
    </dgm:pt>
    <dgm:pt modelId="{CD4086E3-ADD3-4F39-8ECE-9F2F7DF6144A}" type="parTrans" cxnId="{A7D9BEF3-72AE-45E7-83D0-9A5846FFB10E}">
      <dgm:prSet/>
      <dgm:spPr/>
      <dgm:t>
        <a:bodyPr/>
        <a:lstStyle/>
        <a:p>
          <a:endParaRPr lang="lv-LV"/>
        </a:p>
      </dgm:t>
    </dgm:pt>
    <dgm:pt modelId="{58CE306E-7986-4386-90BC-86DB607A5B24}" type="sibTrans" cxnId="{A7D9BEF3-72AE-45E7-83D0-9A5846FFB10E}">
      <dgm:prSet/>
      <dgm:spPr/>
      <dgm:t>
        <a:bodyPr/>
        <a:lstStyle/>
        <a:p>
          <a:endParaRPr lang="lv-LV"/>
        </a:p>
      </dgm:t>
    </dgm:pt>
    <dgm:pt modelId="{56815EAD-57A0-4344-B9A0-A59AAEA21577}" type="pres">
      <dgm:prSet presAssocID="{1BEA3E03-EE37-450C-A937-AD3538177085}" presName="CompostProcess" presStyleCnt="0">
        <dgm:presLayoutVars>
          <dgm:dir/>
          <dgm:resizeHandles val="exact"/>
        </dgm:presLayoutVars>
      </dgm:prSet>
      <dgm:spPr/>
    </dgm:pt>
    <dgm:pt modelId="{ABA3A2F1-2F37-4F0C-A9DD-023801265F5F}" type="pres">
      <dgm:prSet presAssocID="{1BEA3E03-EE37-450C-A937-AD3538177085}" presName="arrow" presStyleLbl="bgShp" presStyleIdx="0" presStyleCnt="1"/>
      <dgm:spPr/>
    </dgm:pt>
    <dgm:pt modelId="{8FADBC19-4C1B-4AD2-AD34-8F8A18E6C862}" type="pres">
      <dgm:prSet presAssocID="{1BEA3E03-EE37-450C-A937-AD3538177085}" presName="linearProcess" presStyleCnt="0"/>
      <dgm:spPr/>
    </dgm:pt>
    <dgm:pt modelId="{08052350-9234-46E6-B35B-1ACAA31C9E82}" type="pres">
      <dgm:prSet presAssocID="{1498A5B6-E066-4AA5-9041-61BDA4714BC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5735821-5D54-4E48-964B-1621BD1F6CEC}" type="pres">
      <dgm:prSet presAssocID="{7BC8C56C-2638-46A7-9760-E2A6C2DC2764}" presName="sibTrans" presStyleCnt="0"/>
      <dgm:spPr/>
    </dgm:pt>
    <dgm:pt modelId="{A2AA59C7-695B-4731-B506-1FEAE7A9ADEE}" type="pres">
      <dgm:prSet presAssocID="{19F1D4A4-840D-4B7E-B9DC-19E201A491C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6933A1B-A3B0-4D8B-ADA9-95769C6FEAD3}" type="pres">
      <dgm:prSet presAssocID="{62D705B2-EB34-4CCD-9B35-E880FD4314F6}" presName="sibTrans" presStyleCnt="0"/>
      <dgm:spPr/>
    </dgm:pt>
    <dgm:pt modelId="{300AF951-6169-4A56-879F-E56B2BB7EDCC}" type="pres">
      <dgm:prSet presAssocID="{8166BEB3-CD49-416E-9267-1EF440F815B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4ABF4DF-2817-4753-91FE-3CA72CC2DE6C}" type="pres">
      <dgm:prSet presAssocID="{64776E73-1D07-40BD-9F1B-5CA53663B54A}" presName="sibTrans" presStyleCnt="0"/>
      <dgm:spPr/>
    </dgm:pt>
    <dgm:pt modelId="{29ABB0C8-F9A8-4A8F-A4CA-1500FFA07AD9}" type="pres">
      <dgm:prSet presAssocID="{62AD8083-2F8F-4895-AFFD-8D731378DDF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14BB3E1-4A2A-4EA8-A550-A7031282E7CF}" type="pres">
      <dgm:prSet presAssocID="{58CE306E-7986-4386-90BC-86DB607A5B24}" presName="sibTrans" presStyleCnt="0"/>
      <dgm:spPr/>
    </dgm:pt>
    <dgm:pt modelId="{267DE5DD-C1C9-46A3-B0A5-FC28FD38F551}" type="pres">
      <dgm:prSet presAssocID="{37D4CCA9-19C9-430E-AC9B-3753D4CBAA2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4060215-BFC0-4109-A344-052A86228DD4}" type="presOf" srcId="{62AD8083-2F8F-4895-AFFD-8D731378DDFB}" destId="{29ABB0C8-F9A8-4A8F-A4CA-1500FFA07AD9}" srcOrd="0" destOrd="0" presId="urn:microsoft.com/office/officeart/2005/8/layout/hProcess9"/>
    <dgm:cxn modelId="{82B877FB-5C24-4CE6-9028-43BAC71ED128}" srcId="{1BEA3E03-EE37-450C-A937-AD3538177085}" destId="{19F1D4A4-840D-4B7E-B9DC-19E201A491C7}" srcOrd="1" destOrd="0" parTransId="{0D5E2B9B-D090-440F-9D10-1815160A0EB8}" sibTransId="{62D705B2-EB34-4CCD-9B35-E880FD4314F6}"/>
    <dgm:cxn modelId="{9A6D3004-588F-4F74-A1FB-5EA1D9AC11BB}" type="presOf" srcId="{19F1D4A4-840D-4B7E-B9DC-19E201A491C7}" destId="{A2AA59C7-695B-4731-B506-1FEAE7A9ADEE}" srcOrd="0" destOrd="0" presId="urn:microsoft.com/office/officeart/2005/8/layout/hProcess9"/>
    <dgm:cxn modelId="{2F37D425-D81D-4583-B74C-8DAC49BBE0A3}" srcId="{1BEA3E03-EE37-450C-A937-AD3538177085}" destId="{8166BEB3-CD49-416E-9267-1EF440F815B2}" srcOrd="2" destOrd="0" parTransId="{74C8FE36-7213-444E-88A7-5D4CE8861F7F}" sibTransId="{64776E73-1D07-40BD-9F1B-5CA53663B54A}"/>
    <dgm:cxn modelId="{CF8C64EF-BA60-40BD-B226-EC428FF4CE00}" srcId="{1BEA3E03-EE37-450C-A937-AD3538177085}" destId="{37D4CCA9-19C9-430E-AC9B-3753D4CBAA2B}" srcOrd="4" destOrd="0" parTransId="{92F16E3D-2982-4DA8-A11D-8E0BEB4009FC}" sibTransId="{109AF4A2-9A48-4938-9DFD-F20ED7355A88}"/>
    <dgm:cxn modelId="{A1C5EC30-7699-4E6C-92F0-67CD2E209EC0}" type="presOf" srcId="{1BEA3E03-EE37-450C-A937-AD3538177085}" destId="{56815EAD-57A0-4344-B9A0-A59AAEA21577}" srcOrd="0" destOrd="0" presId="urn:microsoft.com/office/officeart/2005/8/layout/hProcess9"/>
    <dgm:cxn modelId="{CF6732A9-650E-43EA-8C23-FA90276B1962}" srcId="{1BEA3E03-EE37-450C-A937-AD3538177085}" destId="{1498A5B6-E066-4AA5-9041-61BDA4714BCE}" srcOrd="0" destOrd="0" parTransId="{E1B93768-5D1B-47C0-AA42-7EAFC578F0A5}" sibTransId="{7BC8C56C-2638-46A7-9760-E2A6C2DC2764}"/>
    <dgm:cxn modelId="{C64A3B95-EF63-403A-BBC0-C07593994FDB}" type="presOf" srcId="{37D4CCA9-19C9-430E-AC9B-3753D4CBAA2B}" destId="{267DE5DD-C1C9-46A3-B0A5-FC28FD38F551}" srcOrd="0" destOrd="0" presId="urn:microsoft.com/office/officeart/2005/8/layout/hProcess9"/>
    <dgm:cxn modelId="{98F01DB1-6CF8-4275-BDAC-6FFD08766C05}" type="presOf" srcId="{8166BEB3-CD49-416E-9267-1EF440F815B2}" destId="{300AF951-6169-4A56-879F-E56B2BB7EDCC}" srcOrd="0" destOrd="0" presId="urn:microsoft.com/office/officeart/2005/8/layout/hProcess9"/>
    <dgm:cxn modelId="{43B8E650-F0C9-4471-B96A-617CC73B238B}" type="presOf" srcId="{1498A5B6-E066-4AA5-9041-61BDA4714BCE}" destId="{08052350-9234-46E6-B35B-1ACAA31C9E82}" srcOrd="0" destOrd="0" presId="urn:microsoft.com/office/officeart/2005/8/layout/hProcess9"/>
    <dgm:cxn modelId="{A7D9BEF3-72AE-45E7-83D0-9A5846FFB10E}" srcId="{1BEA3E03-EE37-450C-A937-AD3538177085}" destId="{62AD8083-2F8F-4895-AFFD-8D731378DDFB}" srcOrd="3" destOrd="0" parTransId="{CD4086E3-ADD3-4F39-8ECE-9F2F7DF6144A}" sibTransId="{58CE306E-7986-4386-90BC-86DB607A5B24}"/>
    <dgm:cxn modelId="{202590FC-E1CC-45F0-A817-124639AA139E}" type="presParOf" srcId="{56815EAD-57A0-4344-B9A0-A59AAEA21577}" destId="{ABA3A2F1-2F37-4F0C-A9DD-023801265F5F}" srcOrd="0" destOrd="0" presId="urn:microsoft.com/office/officeart/2005/8/layout/hProcess9"/>
    <dgm:cxn modelId="{981F122F-87BC-499D-A49A-80F950C035B2}" type="presParOf" srcId="{56815EAD-57A0-4344-B9A0-A59AAEA21577}" destId="{8FADBC19-4C1B-4AD2-AD34-8F8A18E6C862}" srcOrd="1" destOrd="0" presId="urn:microsoft.com/office/officeart/2005/8/layout/hProcess9"/>
    <dgm:cxn modelId="{61E5FA41-350D-4AD1-B02D-A5E77DA82EBD}" type="presParOf" srcId="{8FADBC19-4C1B-4AD2-AD34-8F8A18E6C862}" destId="{08052350-9234-46E6-B35B-1ACAA31C9E82}" srcOrd="0" destOrd="0" presId="urn:microsoft.com/office/officeart/2005/8/layout/hProcess9"/>
    <dgm:cxn modelId="{43FE7AD0-5797-4C5F-BBAD-84B947A0FE31}" type="presParOf" srcId="{8FADBC19-4C1B-4AD2-AD34-8F8A18E6C862}" destId="{25735821-5D54-4E48-964B-1621BD1F6CEC}" srcOrd="1" destOrd="0" presId="urn:microsoft.com/office/officeart/2005/8/layout/hProcess9"/>
    <dgm:cxn modelId="{D47D6FE4-F5BD-4FFA-8527-B0C68E554791}" type="presParOf" srcId="{8FADBC19-4C1B-4AD2-AD34-8F8A18E6C862}" destId="{A2AA59C7-695B-4731-B506-1FEAE7A9ADEE}" srcOrd="2" destOrd="0" presId="urn:microsoft.com/office/officeart/2005/8/layout/hProcess9"/>
    <dgm:cxn modelId="{D2449E90-55FC-470C-B4EA-C1CF06A0C80A}" type="presParOf" srcId="{8FADBC19-4C1B-4AD2-AD34-8F8A18E6C862}" destId="{06933A1B-A3B0-4D8B-ADA9-95769C6FEAD3}" srcOrd="3" destOrd="0" presId="urn:microsoft.com/office/officeart/2005/8/layout/hProcess9"/>
    <dgm:cxn modelId="{9436FB3C-6259-4AFB-901E-10EFFF05266E}" type="presParOf" srcId="{8FADBC19-4C1B-4AD2-AD34-8F8A18E6C862}" destId="{300AF951-6169-4A56-879F-E56B2BB7EDCC}" srcOrd="4" destOrd="0" presId="urn:microsoft.com/office/officeart/2005/8/layout/hProcess9"/>
    <dgm:cxn modelId="{18F935F5-739A-43F7-8E5C-59744CCE94A1}" type="presParOf" srcId="{8FADBC19-4C1B-4AD2-AD34-8F8A18E6C862}" destId="{14ABF4DF-2817-4753-91FE-3CA72CC2DE6C}" srcOrd="5" destOrd="0" presId="urn:microsoft.com/office/officeart/2005/8/layout/hProcess9"/>
    <dgm:cxn modelId="{B51791A7-F60E-45F3-8C02-D77A2C0211D7}" type="presParOf" srcId="{8FADBC19-4C1B-4AD2-AD34-8F8A18E6C862}" destId="{29ABB0C8-F9A8-4A8F-A4CA-1500FFA07AD9}" srcOrd="6" destOrd="0" presId="urn:microsoft.com/office/officeart/2005/8/layout/hProcess9"/>
    <dgm:cxn modelId="{2D3F6E17-78A0-4E1F-856E-D621F8BB1B6C}" type="presParOf" srcId="{8FADBC19-4C1B-4AD2-AD34-8F8A18E6C862}" destId="{F14BB3E1-4A2A-4EA8-A550-A7031282E7CF}" srcOrd="7" destOrd="0" presId="urn:microsoft.com/office/officeart/2005/8/layout/hProcess9"/>
    <dgm:cxn modelId="{5518D598-68B1-47D3-A6CD-DC9447A44FDC}" type="presParOf" srcId="{8FADBC19-4C1B-4AD2-AD34-8F8A18E6C862}" destId="{267DE5DD-C1C9-46A3-B0A5-FC28FD38F55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fr-FR"/>
              <a:pPr/>
              <a:t>26/11/2015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fr-FR"/>
              <a:pPr/>
              <a:t>26/11/2015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fr-FR"/>
              <a:pPr/>
              <a:t>26/11/2015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igakondrate@inbox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51852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endParaRPr lang="fr-FR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068" y="4581128"/>
            <a:ext cx="5736703" cy="101156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latin typeface="Arial Black" pitchFamily="34" charset="0"/>
              </a:rPr>
              <a:t>Situācija un risinājumi</a:t>
            </a:r>
            <a:endParaRPr lang="lv-LV" sz="3200" dirty="0">
              <a:solidFill>
                <a:srgbClr val="164B4F"/>
              </a:solidFill>
              <a:latin typeface="Arial Black" pitchFamily="34" charset="0"/>
            </a:endParaRP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5517232"/>
            <a:ext cx="1190625" cy="1231265"/>
          </a:xfrm>
          <a:prstGeom prst="rect">
            <a:avLst/>
          </a:prstGeom>
        </p:spPr>
      </p:pic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88640"/>
            <a:ext cx="1800200" cy="1224136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333772" y="1628800"/>
            <a:ext cx="10873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>
                <a:latin typeface="Calibri" pitchFamily="34" charset="0"/>
              </a:rPr>
              <a:t>Latgales tūrisma konference </a:t>
            </a:r>
            <a:br>
              <a:rPr lang="lv-LV" sz="3200" b="1" dirty="0" smtClean="0">
                <a:latin typeface="Calibri" pitchFamily="34" charset="0"/>
              </a:rPr>
            </a:br>
            <a:r>
              <a:rPr lang="lv-LV" sz="3200" dirty="0" smtClean="0">
                <a:latin typeface="Calibri" pitchFamily="34" charset="0"/>
              </a:rPr>
              <a:t/>
            </a:r>
            <a:br>
              <a:rPr lang="lv-LV" sz="3200" dirty="0" smtClean="0">
                <a:latin typeface="Calibri" pitchFamily="34" charset="0"/>
              </a:rPr>
            </a:br>
            <a:r>
              <a:rPr lang="lv-LV" sz="3200" b="1" dirty="0" smtClean="0">
                <a:latin typeface="Calibri" pitchFamily="34" charset="0"/>
              </a:rPr>
              <a:t> Kvalitāte Latgales tūrismā – svarīgs faktors konkurētspējīga galamērķa attīstībā</a:t>
            </a:r>
            <a:r>
              <a:rPr lang="lv-LV" sz="3200" dirty="0" smtClean="0"/>
              <a:t/>
            </a:r>
            <a:br>
              <a:rPr lang="lv-LV" sz="3200" dirty="0" smtClean="0"/>
            </a:br>
            <a:endParaRPr lang="lv-LV" sz="3200" dirty="0"/>
          </a:p>
        </p:txBody>
      </p:sp>
      <p:sp>
        <p:nvSpPr>
          <p:cNvPr id="7" name="Taisnstūris 6"/>
          <p:cNvSpPr/>
          <p:nvPr/>
        </p:nvSpPr>
        <p:spPr>
          <a:xfrm>
            <a:off x="3142084" y="587727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 smtClean="0"/>
              <a:t>Latgales reģiona tūrisma asociācijas </a:t>
            </a:r>
            <a:r>
              <a:rPr lang="lv-LV" dirty="0" err="1" smtClean="0"/>
              <a:t>Ezerzeme</a:t>
            </a:r>
            <a:r>
              <a:rPr lang="lv-LV" dirty="0" smtClean="0"/>
              <a:t> </a:t>
            </a:r>
          </a:p>
          <a:p>
            <a:r>
              <a:rPr lang="lv-LV" dirty="0" smtClean="0"/>
              <a:t>valdes priekšsēdētāja Līga </a:t>
            </a:r>
            <a:r>
              <a:rPr lang="lv-LV" dirty="0" err="1" smtClean="0"/>
              <a:t>Kondrāte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Kur  uzzina par Latgali?</a:t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</p:nvPr>
        </p:nvGraphicFramePr>
        <p:xfrm>
          <a:off x="1341884" y="1124744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868" y="5949280"/>
            <a:ext cx="975279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v-LV" dirty="0" smtClean="0"/>
              <a:t>Populārākās vietnes internetā:70%-www.latvia.travel,  pilsētu mājas lapās, </a:t>
            </a:r>
            <a:r>
              <a:rPr lang="lv-LV" dirty="0" err="1" smtClean="0"/>
              <a:t>Google</a:t>
            </a:r>
            <a:r>
              <a:rPr lang="lv-LV" dirty="0" smtClean="0"/>
              <a:t> meklētājā</a:t>
            </a:r>
            <a:endParaRPr lang="lv-LV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2002234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Arial" pitchFamily="34" charset="0"/>
                <a:cs typeface="Arial" pitchFamily="34" charset="0"/>
              </a:rPr>
              <a:t>Latgale kā galamērķis</a:t>
            </a:r>
            <a:r>
              <a:rPr lang="lv-LV" dirty="0" smtClean="0"/>
              <a:t>:</a:t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</a:t>
            </a:r>
            <a:endParaRPr lang="lv-LV" dirty="0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</p:nvPr>
        </p:nvGraphicFramePr>
        <p:xfrm>
          <a:off x="-1322412" y="1484784"/>
          <a:ext cx="100811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733256"/>
            <a:ext cx="1299130" cy="871642"/>
          </a:xfrm>
          <a:prstGeom prst="rect">
            <a:avLst/>
          </a:prstGeom>
        </p:spPr>
      </p:pic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3598785" y="6356351"/>
            <a:ext cx="4425525" cy="365125"/>
          </a:xfrm>
        </p:spPr>
        <p:txBody>
          <a:bodyPr/>
          <a:lstStyle/>
          <a:p>
            <a:r>
              <a:rPr lang="lv-LV" dirty="0" smtClean="0"/>
              <a:t>Latgales tūrisma konference             </a:t>
            </a:r>
          </a:p>
        </p:txBody>
      </p:sp>
      <p:pic>
        <p:nvPicPr>
          <p:cNvPr id="8" name="Picture 4" descr="C:\Users\WORK\Desktop\2015 vasara\860OKMZO\IMG_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8548" y="476672"/>
            <a:ext cx="433833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Kāds ir šis mērķis katram no mums un kopējais? 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09441" y="1484785"/>
            <a:ext cx="10969943" cy="4641379"/>
          </a:xfrm>
        </p:spPr>
        <p:txBody>
          <a:bodyPr/>
          <a:lstStyle/>
          <a:p>
            <a:pPr>
              <a:buNone/>
            </a:pPr>
            <a:r>
              <a:rPr lang="lv-LV" dirty="0" smtClean="0"/>
              <a:t>Ne tā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Uz rezultātu balstīta darbība  -  sadarbība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Latgales tūrisma konference</a:t>
            </a:r>
            <a:endParaRPr lang="lv-LV"/>
          </a:p>
        </p:txBody>
      </p:sp>
      <p:graphicFrame>
        <p:nvGraphicFramePr>
          <p:cNvPr id="5" name="Shēma 4"/>
          <p:cNvGraphicFramePr/>
          <p:nvPr/>
        </p:nvGraphicFramePr>
        <p:xfrm>
          <a:off x="2446957" y="1628800"/>
          <a:ext cx="3263513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hēma 5"/>
          <p:cNvGraphicFramePr/>
          <p:nvPr/>
        </p:nvGraphicFramePr>
        <p:xfrm>
          <a:off x="7726169" y="1628800"/>
          <a:ext cx="3167527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Shēma 6"/>
          <p:cNvGraphicFramePr/>
          <p:nvPr/>
        </p:nvGraphicFramePr>
        <p:xfrm>
          <a:off x="2159000" y="3284984"/>
          <a:ext cx="8542724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5517232"/>
            <a:ext cx="1368152" cy="10876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7828" y="381000"/>
            <a:ext cx="10057185" cy="1143000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Arial Black" pitchFamily="34" charset="0"/>
              </a:rPr>
              <a:t>Rezultāts balstās veiksmīgā sadarbībā uz kopēju mērķi</a:t>
            </a:r>
            <a:endParaRPr lang="lv-LV" b="1" dirty="0">
              <a:latin typeface="Arial Black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909836" y="1676400"/>
            <a:ext cx="10225136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v-LV" sz="2800" b="1" i="1" dirty="0" smtClean="0">
                <a:latin typeface="Calibri" pitchFamily="34" charset="0"/>
              </a:rPr>
              <a:t>Veicināt  tūrisma  nozares  attīstību  un  Latgales  reģiona izaugsmi,  veidojot  Latgali  par  atpazīstamu  un  pievilcīgu  galamērķi  tūristiem.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Kvalitatīvi, reģionam raksturīgi un konkurētspējīgi tūrisma produkti,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Kvalitatīva infrastruktūra un sakārtota pieejamība,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Mūsdienīgs un rezultatīvs mārketings, atgriezeniskā saite-atsauksmes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Produktīva  sadarbība starp visiem nozares “spēlētājiem”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Nepārtraukta attīstība</a:t>
            </a:r>
          </a:p>
          <a:p>
            <a:pPr>
              <a:buNone/>
            </a:pPr>
            <a:endParaRPr lang="lv-LV" sz="2000" dirty="0" smtClean="0"/>
          </a:p>
          <a:p>
            <a:pPr>
              <a:buNone/>
            </a:pPr>
            <a:endParaRPr lang="lv-LV" dirty="0" smtClean="0"/>
          </a:p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Latgales tūrisma konference</a:t>
            </a:r>
            <a:endParaRPr lang="lv-LV"/>
          </a:p>
        </p:txBody>
      </p:sp>
      <p:pic>
        <p:nvPicPr>
          <p:cNvPr id="5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5661248"/>
            <a:ext cx="1299130" cy="8716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r>
              <a:rPr lang="lv-LV" dirty="0" smtClean="0"/>
              <a:t>Uz droša pamata ar skatu nākotnē!</a:t>
            </a:r>
            <a:endParaRPr lang="lv-LV" dirty="0"/>
          </a:p>
        </p:txBody>
      </p:sp>
      <p:pic>
        <p:nvPicPr>
          <p:cNvPr id="5122" name="Picture 2" descr="C:\Users\WORK\Desktop\stendi\IMG_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084" y="1340768"/>
            <a:ext cx="6937348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85010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>
                <a:latin typeface="Arial" pitchFamily="34" charset="0"/>
                <a:cs typeface="Arial" pitchFamily="34" charset="0"/>
              </a:rPr>
              <a:t>Latgale ir modē, bet vai tā būs ilgi?</a:t>
            </a:r>
            <a:endParaRPr lang="lv-L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09441" y="1268760"/>
            <a:ext cx="10957579" cy="5184576"/>
          </a:xfrm>
        </p:spPr>
        <p:txBody>
          <a:bodyPr>
            <a:normAutofit lnSpcReduction="10000"/>
          </a:bodyPr>
          <a:lstStyle/>
          <a:p>
            <a:r>
              <a:rPr lang="lv-LV" dirty="0" smtClean="0">
                <a:latin typeface="Arial" pitchFamily="34" charset="0"/>
                <a:cs typeface="Arial" pitchFamily="34" charset="0"/>
              </a:rPr>
              <a:t>Sadarbojamies, atbalstam viens otru! – skaidri mērķi, stratēģija un sadarbības plāns</a:t>
            </a: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Mācāmies un pošamies !-apmācību kursi, kvalitātes kategorijas, infrastruktūras projekti</a:t>
            </a: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Strādājam pie portāla </a:t>
            </a:r>
            <a:r>
              <a:rPr lang="lv-LV" i="1" dirty="0" err="1" smtClean="0">
                <a:latin typeface="Arial" pitchFamily="34" charset="0"/>
                <a:cs typeface="Arial" pitchFamily="34" charset="0"/>
              </a:rPr>
              <a:t>latgale.travel</a:t>
            </a:r>
            <a:r>
              <a:rPr lang="lv-LV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! - mūsdienīga datu bāze, iespēja norezervēt un nopirkt pakalpojumu, mūsdienīgs mārketings un atsauksmes</a:t>
            </a: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Strādājam mārketingā aktīvāk!- sociālie tīkli, aplikācijas, izstādes, žurnālistu un </a:t>
            </a:r>
            <a:r>
              <a:rPr lang="lv-LV" dirty="0" err="1" smtClean="0">
                <a:latin typeface="Arial" pitchFamily="34" charset="0"/>
                <a:cs typeface="Arial" pitchFamily="34" charset="0"/>
              </a:rPr>
              <a:t>tūroperatoru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 vizītes, materiāli valodās, </a:t>
            </a: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Domājam latgaliski, kreatīvi un esam elastīgi, ar individuālu pieeju!-latgaliskā vide, komunikācija un kvalitāte, attiecības –centrā!</a:t>
            </a:r>
          </a:p>
          <a:p>
            <a:r>
              <a:rPr lang="lv-LV" dirty="0" smtClean="0">
                <a:latin typeface="Arial" pitchFamily="34" charset="0"/>
                <a:cs typeface="Arial" pitchFamily="34" charset="0"/>
              </a:rPr>
              <a:t>veidojam kvalitatīvus jaunus produktus, </a:t>
            </a:r>
            <a:r>
              <a:rPr lang="lv-LV" dirty="0" err="1" smtClean="0">
                <a:latin typeface="Arial" pitchFamily="34" charset="0"/>
                <a:cs typeface="Arial" pitchFamily="34" charset="0"/>
              </a:rPr>
              <a:t>velomaršrutu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> tīklu,  nišu piedāvājumus, veselības tūrisms,  cilvēkiem ar īpašām vajadzībām sociālā tūrisma virzienā!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Latgales tūrisma konference</a:t>
            </a:r>
            <a:endParaRPr lang="lv-LV" dirty="0"/>
          </a:p>
        </p:txBody>
      </p:sp>
      <p:pic>
        <p:nvPicPr>
          <p:cNvPr id="6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16" y="260648"/>
            <a:ext cx="1299130" cy="8716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83569" y="332656"/>
            <a:ext cx="11305256" cy="959768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Latgalei nav jāmeklē jauni tūrisma virzieni, bet jāmācās</a:t>
            </a:r>
            <a:b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			 SADARBOTIES !</a:t>
            </a:r>
            <a:endParaRPr lang="lv-LV" b="1" dirty="0">
              <a:latin typeface="Calibri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lv-LV" dirty="0" smtClean="0"/>
              <a:t>		</a:t>
            </a:r>
          </a:p>
          <a:p>
            <a:pPr>
              <a:buNone/>
            </a:pPr>
            <a:r>
              <a:rPr lang="lv-LV" dirty="0" smtClean="0">
                <a:latin typeface="Arial Black" pitchFamily="34" charset="0"/>
                <a:cs typeface="Aharoni" pitchFamily="2" charset="-79"/>
              </a:rPr>
              <a:t>     </a:t>
            </a:r>
            <a:r>
              <a:rPr lang="lv-LV" sz="4400" b="1" dirty="0" smtClean="0">
                <a:latin typeface="Arial Black" pitchFamily="34" charset="0"/>
                <a:cs typeface="Aharoni" pitchFamily="2" charset="-79"/>
              </a:rPr>
              <a:t>Nu tad darām!</a:t>
            </a:r>
          </a:p>
          <a:p>
            <a:endParaRPr lang="lv-LV" dirty="0" smtClean="0"/>
          </a:p>
          <a:p>
            <a:pPr>
              <a:buNone/>
            </a:pPr>
            <a:r>
              <a:rPr lang="lv-LV" b="1" dirty="0" smtClean="0">
                <a:latin typeface="Calibri" pitchFamily="34" charset="0"/>
              </a:rPr>
              <a:t>			</a:t>
            </a:r>
          </a:p>
          <a:p>
            <a:pPr>
              <a:buNone/>
            </a:pPr>
            <a:r>
              <a:rPr lang="lv-LV" b="1" dirty="0" smtClean="0">
                <a:latin typeface="Calibri" pitchFamily="34" charset="0"/>
              </a:rPr>
              <a:t> </a:t>
            </a:r>
            <a:r>
              <a:rPr lang="lv-LV" sz="2800" b="1" dirty="0" smtClean="0">
                <a:latin typeface="Calibri" pitchFamily="34" charset="0"/>
              </a:rPr>
              <a:t>Paldies par uzmanību!</a:t>
            </a:r>
          </a:p>
          <a:p>
            <a:pPr>
              <a:buNone/>
            </a:pPr>
            <a:r>
              <a:rPr lang="lv-LV" sz="2800" b="1" dirty="0" smtClean="0">
                <a:latin typeface="Calibri" pitchFamily="34" charset="0"/>
              </a:rPr>
              <a:t>Līga </a:t>
            </a:r>
            <a:r>
              <a:rPr lang="lv-LV" sz="2800" b="1" dirty="0" err="1" smtClean="0">
                <a:latin typeface="Calibri" pitchFamily="34" charset="0"/>
              </a:rPr>
              <a:t>Kondrāte</a:t>
            </a:r>
            <a:endParaRPr lang="lv-LV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lv-LV" sz="2800" b="1" dirty="0" smtClean="0">
                <a:latin typeface="Calibri" pitchFamily="34" charset="0"/>
              </a:rPr>
              <a:t>Latgales </a:t>
            </a:r>
            <a:r>
              <a:rPr lang="lv-LV" sz="2800" b="1" dirty="0" err="1" smtClean="0">
                <a:latin typeface="Calibri" pitchFamily="34" charset="0"/>
              </a:rPr>
              <a:t>regiona</a:t>
            </a:r>
            <a:r>
              <a:rPr lang="lv-LV" sz="2800" b="1" dirty="0" smtClean="0">
                <a:latin typeface="Calibri" pitchFamily="34" charset="0"/>
              </a:rPr>
              <a:t> tūrisma </a:t>
            </a:r>
            <a:r>
              <a:rPr lang="lv-LV" sz="2800" b="1" dirty="0" err="1" smtClean="0">
                <a:latin typeface="Calibri" pitchFamily="34" charset="0"/>
              </a:rPr>
              <a:t>asociācijaEzerzeme</a:t>
            </a:r>
            <a:endParaRPr lang="lv-LV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lv-LV" sz="2800" b="1" dirty="0" smtClean="0">
                <a:latin typeface="Calibri" pitchFamily="34" charset="0"/>
              </a:rPr>
              <a:t>Tel. 29467925, </a:t>
            </a:r>
            <a:r>
              <a:rPr lang="lv-LV" sz="2800" b="1" dirty="0" err="1" smtClean="0">
                <a:latin typeface="Calibri" pitchFamily="34" charset="0"/>
                <a:hlinkClick r:id="rId2"/>
              </a:rPr>
              <a:t>ligakondrate@inbox.lv</a:t>
            </a:r>
            <a:endParaRPr lang="lv-LV" sz="2800" b="1" dirty="0" smtClean="0">
              <a:latin typeface="Calibri" pitchFamily="34" charset="0"/>
            </a:endParaRPr>
          </a:p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Latgales tūrisma konference</a:t>
            </a:r>
            <a:endParaRPr lang="lv-LV"/>
          </a:p>
        </p:txBody>
      </p:sp>
      <p:pic>
        <p:nvPicPr>
          <p:cNvPr id="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5229200"/>
            <a:ext cx="1731178" cy="1375698"/>
          </a:xfrm>
          <a:prstGeom prst="rect">
            <a:avLst/>
          </a:prstGeom>
        </p:spPr>
      </p:pic>
      <p:pic>
        <p:nvPicPr>
          <p:cNvPr id="3074" name="Picture 2" descr="C:\Users\WORK\Desktop\latgales logo zī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564" y="1700808"/>
            <a:ext cx="3615482" cy="24573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lv-LV" sz="36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Prezentācijas saturs</a:t>
            </a:r>
            <a:endParaRPr lang="fr-FR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None/>
            </a:pPr>
            <a:r>
              <a:rPr lang="lv-LV" dirty="0" smtClean="0">
                <a:solidFill>
                  <a:srgbClr val="164B4F"/>
                </a:solidFill>
                <a:latin typeface="Calibri" pitchFamily="34" charset="0"/>
              </a:rPr>
              <a:t>2015 gada sezonas rezultāti</a:t>
            </a:r>
            <a:endParaRPr lang="fr-FR" sz="2400" b="0" i="0" dirty="0" smtClean="0">
              <a:solidFill>
                <a:srgbClr val="164B4F"/>
              </a:solidFill>
              <a:latin typeface="Calibri" pitchFamily="34" charset="0"/>
            </a:endParaRPr>
          </a:p>
          <a:p>
            <a:pPr marL="219456">
              <a:buClr>
                <a:srgbClr val="164B4F"/>
              </a:buClr>
              <a:buNone/>
            </a:pPr>
            <a:r>
              <a:rPr lang="lv-LV" dirty="0" smtClean="0">
                <a:solidFill>
                  <a:srgbClr val="164B4F"/>
                </a:solidFill>
                <a:latin typeface="Calibri" pitchFamily="34" charset="0"/>
              </a:rPr>
              <a:t>Tendences, problēmas</a:t>
            </a:r>
          </a:p>
          <a:p>
            <a:pPr marL="219456">
              <a:buClr>
                <a:srgbClr val="164B4F"/>
              </a:buClr>
              <a:buNone/>
            </a:pPr>
            <a:r>
              <a:rPr lang="lv-LV" dirty="0" smtClean="0">
                <a:solidFill>
                  <a:srgbClr val="164B4F"/>
                </a:solidFill>
                <a:latin typeface="Calibri" pitchFamily="34" charset="0"/>
              </a:rPr>
              <a:t>Risinājumi</a:t>
            </a:r>
            <a:endParaRPr lang="fr-FR" dirty="0">
              <a:solidFill>
                <a:srgbClr val="164B4F"/>
              </a:solidFill>
              <a:latin typeface="Calibri" pitchFamily="34" charset="0"/>
            </a:endParaRP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  <p:pic>
        <p:nvPicPr>
          <p:cNvPr id="1027" name="Picture 3" descr="C:\Users\WORK\Desktop\latg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84" y="2348880"/>
            <a:ext cx="5738647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332656"/>
            <a:ext cx="11017224" cy="792088"/>
          </a:xfrm>
        </p:spPr>
        <p:txBody>
          <a:bodyPr>
            <a:normAutofit/>
          </a:bodyPr>
          <a:lstStyle/>
          <a:p>
            <a:r>
              <a:rPr lang="lv-LV" sz="4000" dirty="0" smtClean="0">
                <a:latin typeface="Calibri" pitchFamily="34" charset="0"/>
              </a:rPr>
              <a:t>Latgale ir tūrisma galamērķis ar augstu potenciālu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1196752"/>
            <a:ext cx="10513167" cy="5400600"/>
          </a:xfrm>
        </p:spPr>
        <p:txBody>
          <a:bodyPr>
            <a:normAutofit lnSpcReduction="10000"/>
          </a:bodyPr>
          <a:lstStyle/>
          <a:p>
            <a:r>
              <a:rPr lang="lv-LV" b="1" dirty="0" smtClean="0">
                <a:latin typeface="Calibri" pitchFamily="34" charset="0"/>
              </a:rPr>
              <a:t>- Kopējā tūristu plūsma uz Latgali ir stabila, 2015 .g ar  tendenci  tūristu  skaitam  pieaugt  :                     1 412  833  tūristi       pieaugums +22,40%</a:t>
            </a:r>
          </a:p>
          <a:p>
            <a:pPr>
              <a:buFontTx/>
              <a:buChar char="-"/>
            </a:pPr>
            <a:endParaRPr lang="lv-LV" b="1" dirty="0" smtClean="0">
              <a:latin typeface="Calibri" pitchFamily="34" charset="0"/>
            </a:endParaRPr>
          </a:p>
          <a:p>
            <a:r>
              <a:rPr lang="lv-LV" b="1" dirty="0" smtClean="0">
                <a:latin typeface="Calibri" pitchFamily="34" charset="0"/>
              </a:rPr>
              <a:t>76,32% - iekšzemes tūristi</a:t>
            </a:r>
            <a:endParaRPr lang="lv-LV" dirty="0" smtClean="0">
              <a:latin typeface="Calibri" pitchFamily="34" charset="0"/>
            </a:endParaRPr>
          </a:p>
          <a:p>
            <a:r>
              <a:rPr lang="lv-LV" b="1" dirty="0" smtClean="0">
                <a:latin typeface="Calibri" pitchFamily="34" charset="0"/>
              </a:rPr>
              <a:t>23,68% - ārvalstu tūristi no 23 valstīm</a:t>
            </a:r>
          </a:p>
          <a:p>
            <a:endParaRPr lang="lv-LV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lv-LV" b="1" dirty="0" smtClean="0">
                <a:latin typeface="Calibri" pitchFamily="34" charset="0"/>
              </a:rPr>
              <a:t> svārstības: </a:t>
            </a:r>
          </a:p>
          <a:p>
            <a:r>
              <a:rPr lang="lv-LV" b="1" dirty="0" smtClean="0">
                <a:latin typeface="Calibri" pitchFamily="34" charset="0"/>
              </a:rPr>
              <a:t>naktsmītņu sektorā </a:t>
            </a:r>
            <a:r>
              <a:rPr lang="lv-LV" dirty="0" smtClean="0">
                <a:latin typeface="Calibri" pitchFamily="34" charset="0"/>
              </a:rPr>
              <a:t>–samazinājās par </a:t>
            </a:r>
            <a:r>
              <a:rPr lang="lv-LV" b="1" dirty="0" smtClean="0">
                <a:latin typeface="Calibri" pitchFamily="34" charset="0"/>
              </a:rPr>
              <a:t>-10,20%</a:t>
            </a:r>
          </a:p>
          <a:p>
            <a:r>
              <a:rPr lang="lv-LV" b="1" dirty="0" smtClean="0">
                <a:latin typeface="Calibri" pitchFamily="34" charset="0"/>
              </a:rPr>
              <a:t>Apskates objektu sektorā - </a:t>
            </a:r>
            <a:r>
              <a:rPr lang="lv-LV" dirty="0" smtClean="0">
                <a:latin typeface="Calibri" pitchFamily="34" charset="0"/>
              </a:rPr>
              <a:t>pieauga par </a:t>
            </a:r>
            <a:r>
              <a:rPr lang="lv-LV" b="1" dirty="0" smtClean="0">
                <a:latin typeface="Calibri" pitchFamily="34" charset="0"/>
              </a:rPr>
              <a:t>+33% </a:t>
            </a:r>
          </a:p>
          <a:p>
            <a:endParaRPr lang="lv-LV" b="1" dirty="0" smtClean="0">
              <a:latin typeface="Calibri" pitchFamily="34" charset="0"/>
            </a:endParaRPr>
          </a:p>
          <a:p>
            <a:r>
              <a:rPr lang="lv-LV" dirty="0" smtClean="0">
                <a:latin typeface="Calibri" pitchFamily="34" charset="0"/>
              </a:rPr>
              <a:t>Interese pieaugusi par  pilsētu tūrismu – vecpilsētām, </a:t>
            </a:r>
            <a:r>
              <a:rPr lang="lv-LV" u="sng" dirty="0" smtClean="0">
                <a:latin typeface="Calibri" pitchFamily="34" charset="0"/>
              </a:rPr>
              <a:t>kultūras un vēstures </a:t>
            </a:r>
            <a:r>
              <a:rPr lang="lv-LV" dirty="0" smtClean="0">
                <a:latin typeface="Calibri" pitchFamily="34" charset="0"/>
              </a:rPr>
              <a:t>objektiem(66%), muzeji utt. (Daugavpilī pieaudzis par+ 48%)</a:t>
            </a:r>
          </a:p>
          <a:p>
            <a:endParaRPr lang="lv-LV" dirty="0" smtClean="0">
              <a:latin typeface="Calibri" pitchFamily="34" charset="0"/>
            </a:endParaRPr>
          </a:p>
          <a:p>
            <a:r>
              <a:rPr lang="lv-LV" dirty="0" smtClean="0">
                <a:latin typeface="Calibri" pitchFamily="34" charset="0"/>
              </a:rPr>
              <a:t>Interese  turpina  pieaugt par apskates saimniecībām, amatu meistaru darbnīcām-pat par 104%, īpaši gastronomiskajam tūrismam- tūristam patīk- </a:t>
            </a:r>
            <a:r>
              <a:rPr lang="lv-LV" u="sng" dirty="0" smtClean="0">
                <a:latin typeface="Calibri" pitchFamily="34" charset="0"/>
              </a:rPr>
              <a:t>izgaršot , sajust, izbaudīt, piedzīvot, iemācīties, sasmaržot, redzēt, dzirdēt latgalisko.</a:t>
            </a:r>
          </a:p>
          <a:p>
            <a:endParaRPr lang="lv-LV" dirty="0" smtClean="0">
              <a:latin typeface="Calibri" pitchFamily="34" charset="0"/>
            </a:endParaRPr>
          </a:p>
          <a:p>
            <a:r>
              <a:rPr lang="lv-LV" dirty="0" smtClean="0">
                <a:latin typeface="Calibri" pitchFamily="34" charset="0"/>
              </a:rPr>
              <a:t>Turpinām pilnveidot savu </a:t>
            </a:r>
            <a:r>
              <a:rPr lang="lv-LV" u="sng" dirty="0" smtClean="0">
                <a:latin typeface="Calibri" pitchFamily="34" charset="0"/>
              </a:rPr>
              <a:t>kulināro mantojumu- </a:t>
            </a:r>
            <a:r>
              <a:rPr lang="lv-LV" dirty="0" smtClean="0">
                <a:latin typeface="Calibri" pitchFamily="34" charset="0"/>
              </a:rPr>
              <a:t>unikāla Latgales tradīcija-</a:t>
            </a:r>
            <a:r>
              <a:rPr lang="lv-LV" b="1" i="1" dirty="0" smtClean="0">
                <a:latin typeface="Calibri" pitchFamily="34" charset="0"/>
              </a:rPr>
              <a:t>pakša </a:t>
            </a:r>
            <a:r>
              <a:rPr lang="lv-LV" b="1" i="1" dirty="0" err="1" smtClean="0">
                <a:latin typeface="Calibri" pitchFamily="34" charset="0"/>
              </a:rPr>
              <a:t>sīrs</a:t>
            </a:r>
            <a:endParaRPr lang="lv-LV" b="1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Latvijas un ārvalstu tūristu sadalījums </a:t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5" name="Satura vietturis 4"/>
          <p:cNvGraphicFramePr>
            <a:graphicFrameLocks noGrp="1"/>
          </p:cNvGraphicFramePr>
          <p:nvPr>
            <p:ph idx="1"/>
          </p:nvPr>
        </p:nvGraphicFramePr>
        <p:xfrm>
          <a:off x="261764" y="1052736"/>
          <a:ext cx="643103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Latgales tūrisma konference</a:t>
            </a:r>
            <a:endParaRPr lang="lv-LV"/>
          </a:p>
        </p:txBody>
      </p:sp>
      <p:sp>
        <p:nvSpPr>
          <p:cNvPr id="7" name="Taisnstūris 6"/>
          <p:cNvSpPr/>
          <p:nvPr/>
        </p:nvSpPr>
        <p:spPr>
          <a:xfrm>
            <a:off x="765821" y="4581129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Ģimenes-66%</a:t>
            </a:r>
          </a:p>
          <a:p>
            <a:r>
              <a:rPr lang="lv-LV" dirty="0" smtClean="0"/>
              <a:t>Draugi, radi- 24%</a:t>
            </a:r>
          </a:p>
          <a:p>
            <a:r>
              <a:rPr lang="lv-LV" dirty="0" smtClean="0"/>
              <a:t>Grupas-11%</a:t>
            </a:r>
          </a:p>
          <a:p>
            <a:r>
              <a:rPr lang="lv-LV" dirty="0" smtClean="0"/>
              <a:t>Individuālie-10%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32" y="404664"/>
            <a:ext cx="1190625" cy="1231265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/>
        </p:nvGraphicFramePr>
        <p:xfrm>
          <a:off x="6094412" y="2276872"/>
          <a:ext cx="5806381" cy="39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79208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Ārvalstu tūristu sadalījums</a:t>
            </a:r>
            <a:endParaRPr lang="en-US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>
          <a:xfrm>
            <a:off x="1293812" y="1412776"/>
            <a:ext cx="4700016" cy="4759424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>
                <a:latin typeface="Calibri" pitchFamily="34" charset="0"/>
              </a:rPr>
              <a:t>Samazinājies Krievijas tūristu skaits,</a:t>
            </a:r>
          </a:p>
          <a:p>
            <a:r>
              <a:rPr lang="lv-LV" dirty="0" smtClean="0">
                <a:latin typeface="Calibri" pitchFamily="34" charset="0"/>
              </a:rPr>
              <a:t>Palielinājies ceļotāju skaits no Eiropas valstīm,</a:t>
            </a:r>
          </a:p>
          <a:p>
            <a:r>
              <a:rPr lang="lv-LV" dirty="0" smtClean="0">
                <a:latin typeface="Calibri" pitchFamily="34" charset="0"/>
              </a:rPr>
              <a:t>Pieaudzis kaimiņu valstu tūristu skaits -Lietuvas Polijas, no Igaunijas- </a:t>
            </a:r>
            <a:r>
              <a:rPr lang="lv-LV" dirty="0" err="1" smtClean="0">
                <a:latin typeface="Calibri" pitchFamily="34" charset="0"/>
              </a:rPr>
              <a:t>vairākkārt</a:t>
            </a:r>
            <a:r>
              <a:rPr lang="lv-LV" dirty="0" smtClean="0">
                <a:latin typeface="Calibri" pitchFamily="34" charset="0"/>
              </a:rPr>
              <a:t> pieaudzis</a:t>
            </a:r>
          </a:p>
          <a:p>
            <a:r>
              <a:rPr lang="lv-LV" dirty="0" smtClean="0">
                <a:latin typeface="Calibri" pitchFamily="34" charset="0"/>
              </a:rPr>
              <a:t>Šogad izstādēs stendā piedāvāsim savu amatu meistaru demonstrācijas, kas noteikti piesaistīs apmeklētāju uzmanību</a:t>
            </a:r>
          </a:p>
          <a:p>
            <a:r>
              <a:rPr lang="lv-LV" dirty="0" smtClean="0">
                <a:latin typeface="Calibri" pitchFamily="34" charset="0"/>
              </a:rPr>
              <a:t>Tūristu skaita izmaiņas ietekmē politiskā situācija,  klimata apstākļi-lietaina vasara</a:t>
            </a:r>
          </a:p>
          <a:p>
            <a:r>
              <a:rPr lang="lv-LV" dirty="0" smtClean="0">
                <a:latin typeface="Calibri" pitchFamily="34" charset="0"/>
              </a:rPr>
              <a:t>Faktori, kas palielina tūristu plūsmu- Pasākumi, jauni, interesanti apskates objekti</a:t>
            </a:r>
          </a:p>
          <a:p>
            <a:r>
              <a:rPr lang="lv-LV" dirty="0" smtClean="0">
                <a:latin typeface="Calibri" pitchFamily="34" charset="0"/>
              </a:rPr>
              <a:t>Izmaiņas pieprasījumā- tūrista intereses kļūst arvien individuālākas- mums attiecīgi jāstrādā</a:t>
            </a:r>
            <a:endParaRPr lang="lv-LV" dirty="0">
              <a:latin typeface="Calibri" pitchFamily="34" charset="0"/>
            </a:endParaRPr>
          </a:p>
        </p:txBody>
      </p:sp>
      <p:sp>
        <p:nvSpPr>
          <p:cNvPr id="6" name="Satura vietturis 5"/>
          <p:cNvSpPr>
            <a:spLocks noGrp="1"/>
          </p:cNvSpPr>
          <p:nvPr>
            <p:ph sz="half" idx="2"/>
          </p:nvPr>
        </p:nvSpPr>
        <p:spPr>
          <a:xfrm>
            <a:off x="6202035" y="1412776"/>
            <a:ext cx="4700016" cy="47594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lv-LV" b="1" dirty="0" smtClean="0">
                <a:latin typeface="Calibri" pitchFamily="34" charset="0"/>
              </a:rPr>
              <a:t>TOP   valstis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Igaunija - 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Lietuva-piedalāmies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Krievija- piedalījāmies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Vācija- 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Polija - 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Baltkrievija - 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Zviedrija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 Nīderlande- piedalāmies tūrisma izstādē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Francija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Lielbritānija</a:t>
            </a:r>
          </a:p>
          <a:p>
            <a:pPr>
              <a:buNone/>
            </a:pPr>
            <a:r>
              <a:rPr lang="lv-LV" dirty="0" smtClean="0">
                <a:latin typeface="Calibri" pitchFamily="34" charset="0"/>
              </a:rPr>
              <a:t>ASV</a:t>
            </a:r>
            <a:endParaRPr lang="lv-LV" dirty="0">
              <a:latin typeface="Calibri" pitchFamily="34" charset="0"/>
            </a:endParaRPr>
          </a:p>
        </p:txBody>
      </p:sp>
      <p:pic>
        <p:nvPicPr>
          <p:cNvPr id="3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  <p:sp>
        <p:nvSpPr>
          <p:cNvPr id="3" name="Virsraksts 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r>
              <a:rPr lang="lv-LV" dirty="0" smtClean="0"/>
              <a:t>Kāds ir Latgales tūrists?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1293812" y="1124744"/>
            <a:ext cx="4700016" cy="5472608"/>
          </a:xfrm>
        </p:spPr>
        <p:txBody>
          <a:bodyPr>
            <a:noAutofit/>
          </a:bodyPr>
          <a:lstStyle/>
          <a:p>
            <a:r>
              <a:rPr lang="lv-LV" sz="2000" dirty="0" smtClean="0"/>
              <a:t>Ģimenes cilvēks, ceļo ar bērniem vai radiem, arī ar draugiem</a:t>
            </a:r>
          </a:p>
          <a:p>
            <a:r>
              <a:rPr lang="lv-LV" sz="2000" dirty="0" smtClean="0"/>
              <a:t>Mobils</a:t>
            </a:r>
          </a:p>
          <a:p>
            <a:r>
              <a:rPr lang="lv-LV" sz="2000" dirty="0" smtClean="0"/>
              <a:t>Aizrautīgs, kustīgs, vēlas līdzdarboties</a:t>
            </a:r>
          </a:p>
          <a:p>
            <a:r>
              <a:rPr lang="lv-LV" sz="2000" dirty="0" smtClean="0"/>
              <a:t>Strādājošs ,ar stabiliem ienākumiem</a:t>
            </a:r>
          </a:p>
          <a:p>
            <a:r>
              <a:rPr lang="lv-LV" sz="2000" dirty="0" smtClean="0"/>
              <a:t>Ar savām interesēm, </a:t>
            </a:r>
            <a:r>
              <a:rPr lang="lv-LV" sz="2000" u="sng" dirty="0" smtClean="0"/>
              <a:t>zina, ko grib</a:t>
            </a:r>
          </a:p>
          <a:p>
            <a:r>
              <a:rPr lang="lv-LV" sz="2000" dirty="0" smtClean="0"/>
              <a:t>Pieradis pie noteikta komforta līmeņa, komunikabls, izglītots, izvēlīgs, pirms ceļojuma labi sagatavojies, Vēlas viesmīlību, plašu piedāvājumu, personīgu pieeju, cenas un kvalitātes balansu, aizvest kaut ko uz mājām-sajūtas, ciemakukuli, suvenīrus, Latgalē ražotu produkciju</a:t>
            </a:r>
            <a:endParaRPr lang="lv-LV" sz="200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2"/>
          </p:nvPr>
        </p:nvSpPr>
        <p:spPr>
          <a:xfrm>
            <a:off x="6202035" y="1124744"/>
            <a:ext cx="4700016" cy="5400600"/>
          </a:xfrm>
        </p:spPr>
        <p:txBody>
          <a:bodyPr>
            <a:normAutofit fontScale="62500" lnSpcReduction="20000"/>
          </a:bodyPr>
          <a:lstStyle/>
          <a:p>
            <a:r>
              <a:rPr lang="lv-LV" sz="2900" dirty="0" smtClean="0"/>
              <a:t>Ģimenes ar bērniem-</a:t>
            </a:r>
            <a:r>
              <a:rPr lang="lv-LV" sz="2900" b="1" dirty="0" smtClean="0"/>
              <a:t> 66% (L),4 8% (Ā)</a:t>
            </a:r>
          </a:p>
          <a:p>
            <a:r>
              <a:rPr lang="lv-LV" sz="2900" dirty="0" smtClean="0"/>
              <a:t>Ar draugiem- </a:t>
            </a:r>
            <a:r>
              <a:rPr lang="lv-LV" sz="2900" b="1" dirty="0" smtClean="0"/>
              <a:t>24%(L), 31%(A),  </a:t>
            </a:r>
            <a:r>
              <a:rPr lang="lv-LV" sz="2900" dirty="0" err="1" smtClean="0"/>
              <a:t>Individuāļi-10%</a:t>
            </a:r>
            <a:endParaRPr lang="lv-LV" sz="2900" dirty="0" smtClean="0"/>
          </a:p>
          <a:p>
            <a:r>
              <a:rPr lang="lv-LV" sz="2900" dirty="0" smtClean="0"/>
              <a:t>Ceļo ar auto- </a:t>
            </a:r>
            <a:r>
              <a:rPr lang="lv-LV" sz="2900" b="1" dirty="0" smtClean="0"/>
              <a:t>63%(L), 57% (Ā), </a:t>
            </a:r>
            <a:r>
              <a:rPr lang="lv-LV" sz="2900" dirty="0" smtClean="0"/>
              <a:t>kempingi</a:t>
            </a:r>
            <a:r>
              <a:rPr lang="lv-LV" sz="2900" b="1" dirty="0" smtClean="0"/>
              <a:t>-9%, </a:t>
            </a:r>
            <a:r>
              <a:rPr lang="lv-LV" sz="2900" dirty="0" err="1" smtClean="0"/>
              <a:t>velo-</a:t>
            </a:r>
            <a:r>
              <a:rPr lang="lv-LV" sz="2900" b="1" dirty="0" smtClean="0"/>
              <a:t> 9% (A)</a:t>
            </a:r>
          </a:p>
          <a:p>
            <a:r>
              <a:rPr lang="lv-LV" sz="2900" dirty="0" smtClean="0"/>
              <a:t>Dabas un aktīvās atpūtas cienītāji-</a:t>
            </a:r>
            <a:r>
              <a:rPr lang="lv-LV" sz="2900" b="1" dirty="0" smtClean="0"/>
              <a:t>16%(L)</a:t>
            </a:r>
          </a:p>
          <a:p>
            <a:r>
              <a:rPr lang="lv-LV" sz="2900" dirty="0" smtClean="0"/>
              <a:t>Tūristi  tērē </a:t>
            </a:r>
            <a:r>
              <a:rPr lang="lv-LV" sz="2900" b="1" dirty="0" smtClean="0"/>
              <a:t>:LV -42 eiro/</a:t>
            </a:r>
            <a:r>
              <a:rPr lang="lv-LV" sz="2900" b="1" dirty="0" err="1" smtClean="0"/>
              <a:t>dn</a:t>
            </a:r>
            <a:r>
              <a:rPr lang="lv-LV" sz="2900" b="1" dirty="0" smtClean="0"/>
              <a:t> , 45(Ā), </a:t>
            </a:r>
            <a:r>
              <a:rPr lang="lv-LV" sz="2900" b="1" dirty="0" err="1" smtClean="0"/>
              <a:t>Ru</a:t>
            </a:r>
            <a:r>
              <a:rPr lang="lv-LV" sz="2900" b="1" dirty="0" smtClean="0"/>
              <a:t> </a:t>
            </a:r>
            <a:r>
              <a:rPr lang="lv-LV" sz="2900" dirty="0" smtClean="0"/>
              <a:t>līdz </a:t>
            </a:r>
            <a:r>
              <a:rPr lang="lv-LV" sz="2900" b="1" dirty="0" smtClean="0"/>
              <a:t>88, DE-57, </a:t>
            </a:r>
            <a:r>
              <a:rPr lang="lv-LV" sz="2900" b="1" dirty="0" err="1" smtClean="0"/>
              <a:t>Fi-50</a:t>
            </a:r>
            <a:endParaRPr lang="lv-LV" sz="2900" b="1" dirty="0" smtClean="0"/>
          </a:p>
          <a:p>
            <a:r>
              <a:rPr lang="lv-LV" sz="2900" dirty="0" err="1" smtClean="0"/>
              <a:t>TICi</a:t>
            </a:r>
            <a:r>
              <a:rPr lang="lv-LV" sz="2900" dirty="0" smtClean="0"/>
              <a:t> apkalpojuši ap 100 000 tūristu,</a:t>
            </a:r>
          </a:p>
          <a:p>
            <a:r>
              <a:rPr lang="lv-LV" sz="2900" dirty="0" smtClean="0"/>
              <a:t>Līdz </a:t>
            </a:r>
            <a:r>
              <a:rPr lang="lv-LV" sz="2900" b="1" dirty="0" smtClean="0"/>
              <a:t>80%</a:t>
            </a:r>
            <a:r>
              <a:rPr lang="lv-LV" sz="2900" dirty="0" smtClean="0"/>
              <a:t> no pieprasījuma ir maršruti pēc individuālām interesēm, personīgi ieteikumi</a:t>
            </a:r>
          </a:p>
          <a:p>
            <a:r>
              <a:rPr lang="lv-LV" sz="2900" dirty="0" smtClean="0"/>
              <a:t>Modē- kulinārais mantojums, Tematiskie ciemi +14%,meistardarbnīcas -+10%, </a:t>
            </a:r>
          </a:p>
          <a:p>
            <a:r>
              <a:rPr lang="lv-LV" sz="2900" dirty="0" smtClean="0"/>
              <a:t>Grupu tūrisms-10%</a:t>
            </a:r>
          </a:p>
          <a:p>
            <a:r>
              <a:rPr lang="lv-LV" sz="2900" dirty="0" smtClean="0"/>
              <a:t>Aktīvais tūrisms-10</a:t>
            </a:r>
            <a:r>
              <a:rPr lang="lv-LV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r>
              <a:rPr lang="lv-LV" dirty="0" smtClean="0">
                <a:latin typeface="Arial" pitchFamily="34" charset="0"/>
                <a:cs typeface="Arial" pitchFamily="34" charset="0"/>
              </a:rPr>
              <a:t>Kā un kur ceļo?</a:t>
            </a:r>
            <a:endParaRPr lang="lv-L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atura vietturis 5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831432"/>
          </a:xfrm>
        </p:spPr>
        <p:txBody>
          <a:bodyPr/>
          <a:lstStyle/>
          <a:p>
            <a:r>
              <a:rPr lang="lv-LV" sz="2800" dirty="0" smtClean="0">
                <a:latin typeface="Calibri" pitchFamily="34" charset="0"/>
              </a:rPr>
              <a:t>Latgales tūristi-nelielas kompānijas un ģimenes ar bērniem (no Rīgas, Vidzemes, Kurzemes), kas ceļo </a:t>
            </a:r>
            <a:r>
              <a:rPr lang="lv-LV" sz="2800" u="sng" dirty="0" smtClean="0">
                <a:latin typeface="Calibri" pitchFamily="34" charset="0"/>
              </a:rPr>
              <a:t>pa visu  Latgali </a:t>
            </a:r>
            <a:r>
              <a:rPr lang="lv-LV" sz="2800" dirty="0" smtClean="0">
                <a:latin typeface="Calibri" pitchFamily="34" charset="0"/>
              </a:rPr>
              <a:t>2-3 dienas</a:t>
            </a:r>
          </a:p>
          <a:p>
            <a:r>
              <a:rPr lang="lv-LV" sz="2800" dirty="0" smtClean="0">
                <a:latin typeface="Calibri" pitchFamily="34" charset="0"/>
              </a:rPr>
              <a:t>Pa Pierobežu</a:t>
            </a:r>
          </a:p>
          <a:p>
            <a:r>
              <a:rPr lang="lv-LV" sz="2800" dirty="0" smtClean="0">
                <a:latin typeface="Calibri" pitchFamily="34" charset="0"/>
              </a:rPr>
              <a:t>Pa Daugavas ieleju</a:t>
            </a:r>
          </a:p>
          <a:p>
            <a:r>
              <a:rPr lang="lv-LV" sz="2800" dirty="0" smtClean="0">
                <a:latin typeface="Calibri" pitchFamily="34" charset="0"/>
              </a:rPr>
              <a:t>Uz Rēzekni, uz Goru</a:t>
            </a:r>
          </a:p>
          <a:p>
            <a:r>
              <a:rPr lang="lv-LV" sz="2800" dirty="0" smtClean="0">
                <a:latin typeface="Calibri" pitchFamily="34" charset="0"/>
              </a:rPr>
              <a:t>Uz Aglonu</a:t>
            </a:r>
          </a:p>
          <a:p>
            <a:r>
              <a:rPr lang="lv-LV" sz="2800" dirty="0" err="1" smtClean="0">
                <a:latin typeface="Calibri" pitchFamily="34" charset="0"/>
              </a:rPr>
              <a:t>caurbraucot</a:t>
            </a:r>
            <a:endParaRPr lang="lv-LV" sz="2800" dirty="0" smtClean="0">
              <a:latin typeface="Calibri" pitchFamily="34" charset="0"/>
            </a:endParaRPr>
          </a:p>
          <a:p>
            <a:endParaRPr lang="lv-LV" dirty="0"/>
          </a:p>
        </p:txBody>
      </p:sp>
      <p:pic>
        <p:nvPicPr>
          <p:cNvPr id="2051" name="Picture 3" descr="C:\Users\WORK\Desktop\l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820" y="2204864"/>
            <a:ext cx="2232248" cy="3348372"/>
          </a:xfrm>
          <a:prstGeom prst="rect">
            <a:avLst/>
          </a:prstGeom>
          <a:noFill/>
        </p:spPr>
      </p:pic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5373216"/>
            <a:ext cx="1190625" cy="1231265"/>
          </a:xfrm>
          <a:prstGeom prst="rect">
            <a:avLst/>
          </a:prstGeom>
        </p:spPr>
      </p:pic>
      <p:pic>
        <p:nvPicPr>
          <p:cNvPr id="2054" name="Picture 6" descr="C:\Users\WORK\Desktop\^2CA3A4CF1A6014ABF9892B02291692F2F4320FD19E42303B80^pimgpsh_thumbnail_win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4612" y="2564904"/>
            <a:ext cx="1562100" cy="2190750"/>
          </a:xfrm>
          <a:prstGeom prst="rect">
            <a:avLst/>
          </a:prstGeom>
          <a:noFill/>
        </p:spPr>
      </p:pic>
      <p:pic>
        <p:nvPicPr>
          <p:cNvPr id="2055" name="Picture 7" descr="C:\Users\WORK\Desktop\^B0CBD9CEBAE563EC81FEBE29194846DA26CC911BADCF8C69FD^pimgpsh_thumbnail_win_di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8708" y="4797152"/>
            <a:ext cx="2478782" cy="1767479"/>
          </a:xfrm>
          <a:prstGeom prst="rect">
            <a:avLst/>
          </a:prstGeom>
          <a:noFill/>
        </p:spPr>
      </p:pic>
      <p:pic>
        <p:nvPicPr>
          <p:cNvPr id="2056" name="Picture 8" descr="C:\Users\WORK\Desktop\Baltu vienotības diena\DSC_59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172" y="4005064"/>
            <a:ext cx="3861072" cy="25672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Arial" pitchFamily="34" charset="0"/>
                <a:cs typeface="Arial" pitchFamily="34" charset="0"/>
              </a:rPr>
              <a:t>Ko vēlas redzēt</a:t>
            </a:r>
            <a:r>
              <a:rPr lang="lv-LV" dirty="0" smtClean="0"/>
              <a:t>?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7829" y="980728"/>
            <a:ext cx="7920879" cy="5544616"/>
          </a:xfrm>
        </p:spPr>
        <p:txBody>
          <a:bodyPr>
            <a:normAutofit fontScale="92500" lnSpcReduction="10000"/>
          </a:bodyPr>
          <a:lstStyle/>
          <a:p>
            <a:r>
              <a:rPr lang="lv-LV" sz="2800" dirty="0" smtClean="0">
                <a:latin typeface="Calibri" pitchFamily="34" charset="0"/>
              </a:rPr>
              <a:t>Vecpilsētas, kultūrvēstures objekti-66%,          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 plūsmas pieaugums līdz 48 %</a:t>
            </a:r>
          </a:p>
          <a:p>
            <a:r>
              <a:rPr lang="lv-LV" sz="2800" dirty="0" smtClean="0">
                <a:latin typeface="Calibri" pitchFamily="34" charset="0"/>
              </a:rPr>
              <a:t>Īpaši interesē-latgaliskais, autentiskais, garšīgais, raksturīgais, tai skaitā vēsturiskais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Meklēsim odziņas! piemēram </a:t>
            </a:r>
            <a:r>
              <a:rPr lang="lv-LV" sz="2800" i="1" dirty="0" smtClean="0">
                <a:latin typeface="Calibri" pitchFamily="34" charset="0"/>
              </a:rPr>
              <a:t>pakša </a:t>
            </a:r>
            <a:r>
              <a:rPr lang="lv-LV" sz="2800" i="1" dirty="0" err="1" smtClean="0">
                <a:latin typeface="Calibri" pitchFamily="34" charset="0"/>
              </a:rPr>
              <a:t>sīrs</a:t>
            </a:r>
            <a:r>
              <a:rPr lang="lv-LV" sz="2800" i="1" dirty="0" smtClean="0">
                <a:latin typeface="Calibri" pitchFamily="34" charset="0"/>
              </a:rPr>
              <a:t> </a:t>
            </a:r>
            <a:r>
              <a:rPr lang="lv-LV" sz="2800" dirty="0" smtClean="0">
                <a:latin typeface="Calibri" pitchFamily="34" charset="0"/>
              </a:rPr>
              <a:t>ir tikai Latgalē, alus, </a:t>
            </a:r>
            <a:r>
              <a:rPr lang="lv-LV" sz="2800" dirty="0" err="1" smtClean="0">
                <a:latin typeface="Calibri" pitchFamily="34" charset="0"/>
              </a:rPr>
              <a:t>šmakovka</a:t>
            </a:r>
            <a:r>
              <a:rPr lang="lv-LV" sz="2800" dirty="0" smtClean="0">
                <a:latin typeface="Calibri" pitchFamily="34" charset="0"/>
              </a:rPr>
              <a:t>, </a:t>
            </a:r>
            <a:r>
              <a:rPr lang="lv-LV" sz="2800" dirty="0" err="1" smtClean="0">
                <a:latin typeface="Calibri" pitchFamily="34" charset="0"/>
              </a:rPr>
              <a:t>celaines</a:t>
            </a:r>
            <a:r>
              <a:rPr lang="lv-LV" sz="2800" dirty="0" smtClean="0">
                <a:latin typeface="Calibri" pitchFamily="34" charset="0"/>
              </a:rPr>
              <a:t>, latgaliešu kāzas utt.</a:t>
            </a:r>
          </a:p>
          <a:p>
            <a:r>
              <a:rPr lang="lv-LV" sz="2800" dirty="0" smtClean="0">
                <a:latin typeface="Calibri" pitchFamily="34" charset="0"/>
              </a:rPr>
              <a:t>Dabas mīļotāji- 18%, tai skaitā </a:t>
            </a:r>
            <a:r>
              <a:rPr lang="lv-LV" sz="2800" dirty="0" err="1" smtClean="0">
                <a:latin typeface="Calibri" pitchFamily="34" charset="0"/>
              </a:rPr>
              <a:t>kemperu</a:t>
            </a:r>
            <a:r>
              <a:rPr lang="lv-LV" sz="2800" dirty="0" smtClean="0">
                <a:latin typeface="Calibri" pitchFamily="34" charset="0"/>
              </a:rPr>
              <a:t> tūristi-9%, aktīvie tūristi-10%, velotūristi pieaug par 50%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Individuālas pieprasījuma grupas- baznīcu draudzes, ģimenes ar bērniem, kolektīvi, velotūristi, vēstures sakņu meklējumi, cilvēki ar īpašām vajadzībām.</a:t>
            </a:r>
          </a:p>
          <a:p>
            <a:pPr>
              <a:buNone/>
            </a:pPr>
            <a:r>
              <a:rPr lang="lv-LV" sz="2800" dirty="0" smtClean="0">
                <a:latin typeface="Calibri" pitchFamily="34" charset="0"/>
              </a:rPr>
              <a:t>Radīsim </a:t>
            </a:r>
            <a:r>
              <a:rPr lang="lv-LV" sz="2800" b="1" i="1" dirty="0" smtClean="0">
                <a:latin typeface="Calibri" pitchFamily="34" charset="0"/>
              </a:rPr>
              <a:t>latgalisku vidi Latgalē</a:t>
            </a:r>
            <a:r>
              <a:rPr lang="lv-LV" sz="2800" dirty="0" smtClean="0">
                <a:latin typeface="Calibri" pitchFamily="34" charset="0"/>
              </a:rPr>
              <a:t>-runāsim, dziedāsim un domāsim latgaliski!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14" y="5556567"/>
            <a:ext cx="1190625" cy="1231265"/>
          </a:xfrm>
          <a:prstGeom prst="rect">
            <a:avLst/>
          </a:prstGeom>
        </p:spPr>
      </p:pic>
      <p:pic>
        <p:nvPicPr>
          <p:cNvPr id="6146" name="Picture 2" descr="C:\Users\WORK\Desktop\2015. gads\Japāņu žurnālistes Ludzā\DSC_0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8668" y="1556792"/>
            <a:ext cx="3703340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TOP objekti-enkuri</a:t>
            </a:r>
            <a:endParaRPr lang="lv-LV" dirty="0"/>
          </a:p>
        </p:txBody>
      </p:sp>
      <p:pic>
        <p:nvPicPr>
          <p:cNvPr id="4098" name="Picture 2" descr="C:\Users\WORK\Desktop\2015 vasara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620" y="-3123728"/>
            <a:ext cx="3729666" cy="2785738"/>
          </a:xfrm>
          <a:prstGeom prst="rect">
            <a:avLst/>
          </a:prstGeom>
          <a:noFill/>
        </p:spPr>
      </p:pic>
      <p:pic>
        <p:nvPicPr>
          <p:cNvPr id="4099" name="Picture 3" descr="C:\Users\WORK\Desktop\2015 vasara\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3" y="4146414"/>
            <a:ext cx="3244757" cy="2423553"/>
          </a:xfrm>
          <a:prstGeom prst="rect">
            <a:avLst/>
          </a:prstGeom>
          <a:noFill/>
        </p:spPr>
      </p:pic>
      <p:pic>
        <p:nvPicPr>
          <p:cNvPr id="4101" name="Picture 5" descr="C:\Users\WORK\Desktop\^7807F02A4BD16D596A9C4536A84688D68C891D1E4AA337D387^pimgpsh_thumbnail_win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86" y="1700808"/>
            <a:ext cx="3601278" cy="2567868"/>
          </a:xfrm>
          <a:prstGeom prst="rect">
            <a:avLst/>
          </a:prstGeom>
          <a:noFill/>
        </p:spPr>
      </p:pic>
      <p:pic>
        <p:nvPicPr>
          <p:cNvPr id="4102" name="Picture 6" descr="C:\Users\WORK\Desktop\^7E855F798C6FA175E85FC5ECAC41E5880EA8B588D466748E7B^pimgpsh_thumbnail_win_di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88" y="4365104"/>
            <a:ext cx="3240360" cy="2310518"/>
          </a:xfrm>
          <a:prstGeom prst="rect">
            <a:avLst/>
          </a:prstGeom>
          <a:noFill/>
        </p:spPr>
      </p:pic>
      <p:pic>
        <p:nvPicPr>
          <p:cNvPr id="4103" name="Picture 7" descr="C:\Users\WORK\Desktop\^F72DEBF11197306A4C74C72F39BD6BA76B0ED7D1CBB298E989^pimgpsh_thumbnail_win_dis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4212" y="1556792"/>
            <a:ext cx="3543646" cy="2526774"/>
          </a:xfrm>
          <a:prstGeom prst="rect">
            <a:avLst/>
          </a:prstGeom>
          <a:noFill/>
        </p:spPr>
      </p:pic>
      <p:pic>
        <p:nvPicPr>
          <p:cNvPr id="4104" name="Picture 8" descr="C:\Users\WORK\Desktop\^A20827A6576E00C6EB48FE072051A3F4AF14FDAF6C02B53AA4^pimgpsh_thumbnail_win_dist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0196" y="4221088"/>
            <a:ext cx="3461652" cy="2468308"/>
          </a:xfrm>
          <a:prstGeom prst="rect">
            <a:avLst/>
          </a:prstGeom>
          <a:noFill/>
        </p:spPr>
      </p:pic>
      <p:pic>
        <p:nvPicPr>
          <p:cNvPr id="4105" name="Picture 9" descr="C:\Users\WORK\Desktop\2015. gads\Japāņu žurnālistes Ludzā\DSC_01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0636" y="908720"/>
            <a:ext cx="3703340" cy="24688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59D7B-688F-47FD-B54A-9CEFB1AD3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Sérénité (grand écran)</Template>
  <TotalTime>0</TotalTime>
  <Words>872</Words>
  <Application>Microsoft Office PowerPoint</Application>
  <PresentationFormat>Custom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Euphemia</vt:lpstr>
      <vt:lpstr>Serenity_16x9</vt:lpstr>
      <vt:lpstr>          </vt:lpstr>
      <vt:lpstr>Prezentācijas saturs</vt:lpstr>
      <vt:lpstr>Latgale ir tūrisma galamērķis ar augstu potenciālu</vt:lpstr>
      <vt:lpstr>Latvijas un ārvalstu tūristu sadalījums  </vt:lpstr>
      <vt:lpstr>       Ārvalstu tūristu sadalījums</vt:lpstr>
      <vt:lpstr>Kāds ir Latgales tūrists?</vt:lpstr>
      <vt:lpstr>Kā un kur ceļo?</vt:lpstr>
      <vt:lpstr>Ko vēlas redzēt? </vt:lpstr>
      <vt:lpstr>TOP objekti-enkuri</vt:lpstr>
      <vt:lpstr>Kur  uzzina par Latgali? </vt:lpstr>
      <vt:lpstr>Latgale kā galamērķis:   </vt:lpstr>
      <vt:lpstr>Kāds ir šis mērķis katram no mums un kopējais?  </vt:lpstr>
      <vt:lpstr>Rezultāts balstās veiksmīgā sadarbībā uz kopēju mērķi</vt:lpstr>
      <vt:lpstr>Uz droša pamata ar skatu nākotnē!</vt:lpstr>
      <vt:lpstr>    Latgale ir modē, bet vai tā būs ilgi?</vt:lpstr>
      <vt:lpstr>    Latgalei nav jāmeklē jauni tūrisma virzieni, bet jāmācās      SADARBOTIES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2015-11-24T17:51:21Z</dcterms:created>
  <dcterms:modified xsi:type="dcterms:W3CDTF">2015-11-26T07:38:13Z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